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</p:sldMasterIdLst>
  <p:notesMasterIdLst>
    <p:notesMasterId r:id="rId16"/>
  </p:notesMasterIdLst>
  <p:sldIdLst>
    <p:sldId id="258" r:id="rId2"/>
    <p:sldId id="262" r:id="rId3"/>
    <p:sldId id="280" r:id="rId4"/>
    <p:sldId id="264" r:id="rId5"/>
    <p:sldId id="279" r:id="rId6"/>
    <p:sldId id="265" r:id="rId7"/>
    <p:sldId id="266" r:id="rId8"/>
    <p:sldId id="267" r:id="rId9"/>
    <p:sldId id="281" r:id="rId10"/>
    <p:sldId id="268" r:id="rId11"/>
    <p:sldId id="269" r:id="rId12"/>
    <p:sldId id="270" r:id="rId13"/>
    <p:sldId id="271" r:id="rId14"/>
    <p:sldId id="278" r:id="rId1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636" autoAdjust="0"/>
    <p:restoredTop sz="68575" autoAdjust="0"/>
  </p:normalViewPr>
  <p:slideViewPr>
    <p:cSldViewPr snapToGrid="0">
      <p:cViewPr varScale="1">
        <p:scale>
          <a:sx n="99" d="100"/>
          <a:sy n="99" d="100"/>
        </p:scale>
        <p:origin x="1686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6c9354c86c_2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6c9354c86c_2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6c9354c86c_2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6c9354c86c_2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baseline="0" dirty="0"/>
          </a:p>
        </p:txBody>
      </p:sp>
    </p:spTree>
    <p:extLst>
      <p:ext uri="{BB962C8B-B14F-4D97-AF65-F5344CB8AC3E}">
        <p14:creationId xmlns:p14="http://schemas.microsoft.com/office/powerpoint/2010/main" val="28715128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6c9354c86c_2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6c9354c86c_2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9399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6c9354c86c_2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6c9354c86c_2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6c9354c86c_2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6c9354c86c_2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6c9354c86c_2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6c9354c86c_2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200230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6c9354c86c_2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6c9354c86c_2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6c9354c86c_2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6c9354c86c_2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6c9354c86c_2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6c9354c86c_2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6c9354c86c_2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6c9354c86c_2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6c9354c86c_2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6c9354c86c_2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2">
  <p:cSld name="TITLE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subTitle" idx="1"/>
          </p:nvPr>
        </p:nvSpPr>
        <p:spPr>
          <a:xfrm>
            <a:off x="5044900" y="3146700"/>
            <a:ext cx="3787500" cy="15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ody 1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" name="Google Shape;17;p6"/>
          <p:cNvSpPr txBox="1">
            <a:spLocks noGrp="1"/>
          </p:cNvSpPr>
          <p:nvPr>
            <p:ph type="subTitle" idx="1"/>
          </p:nvPr>
        </p:nvSpPr>
        <p:spPr>
          <a:xfrm>
            <a:off x="318150" y="1113775"/>
            <a:ext cx="5605200" cy="3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6"/>
          <p:cNvSpPr txBox="1">
            <a:spLocks noGrp="1"/>
          </p:cNvSpPr>
          <p:nvPr>
            <p:ph type="title"/>
          </p:nvPr>
        </p:nvSpPr>
        <p:spPr>
          <a:xfrm>
            <a:off x="318150" y="352375"/>
            <a:ext cx="5822700" cy="7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rgbClr val="07376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ody 2">
  <p:cSld name="SECTION_HEADER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" name="Google Shape;21;p7"/>
          <p:cNvSpPr txBox="1">
            <a:spLocks noGrp="1"/>
          </p:cNvSpPr>
          <p:nvPr>
            <p:ph type="subTitle" idx="1"/>
          </p:nvPr>
        </p:nvSpPr>
        <p:spPr>
          <a:xfrm>
            <a:off x="318150" y="1113775"/>
            <a:ext cx="5605200" cy="3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title"/>
          </p:nvPr>
        </p:nvSpPr>
        <p:spPr>
          <a:xfrm>
            <a:off x="318150" y="352375"/>
            <a:ext cx="5822700" cy="7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ody 4">
  <p:cSld name="SECTION_HEADER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subTitle" idx="1"/>
          </p:nvPr>
        </p:nvSpPr>
        <p:spPr>
          <a:xfrm>
            <a:off x="318150" y="1113775"/>
            <a:ext cx="5605200" cy="3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title"/>
          </p:nvPr>
        </p:nvSpPr>
        <p:spPr>
          <a:xfrm>
            <a:off x="318150" y="352375"/>
            <a:ext cx="5822700" cy="7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ody 5">
  <p:cSld name="SECTION_HEADER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>
            <a:spLocks noGrp="1"/>
          </p:cNvSpPr>
          <p:nvPr>
            <p:ph type="subTitle" idx="1"/>
          </p:nvPr>
        </p:nvSpPr>
        <p:spPr>
          <a:xfrm>
            <a:off x="3012000" y="1113775"/>
            <a:ext cx="5605200" cy="3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10"/>
          <p:cNvSpPr txBox="1">
            <a:spLocks noGrp="1"/>
          </p:cNvSpPr>
          <p:nvPr>
            <p:ph type="title"/>
          </p:nvPr>
        </p:nvSpPr>
        <p:spPr>
          <a:xfrm>
            <a:off x="3012000" y="352375"/>
            <a:ext cx="5822700" cy="7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ody 6">
  <p:cSld name="SECTION_HEADER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1"/>
          <p:cNvSpPr txBox="1">
            <a:spLocks noGrp="1"/>
          </p:cNvSpPr>
          <p:nvPr>
            <p:ph type="subTitle" idx="1"/>
          </p:nvPr>
        </p:nvSpPr>
        <p:spPr>
          <a:xfrm>
            <a:off x="3012000" y="1113775"/>
            <a:ext cx="5605200" cy="3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11"/>
          <p:cNvSpPr txBox="1">
            <a:spLocks noGrp="1"/>
          </p:cNvSpPr>
          <p:nvPr>
            <p:ph type="title"/>
          </p:nvPr>
        </p:nvSpPr>
        <p:spPr>
          <a:xfrm>
            <a:off x="3012000" y="352375"/>
            <a:ext cx="5822700" cy="7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ody 7">
  <p:cSld name="SECTION_HEADER_1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>
            <a:spLocks noGrp="1"/>
          </p:cNvSpPr>
          <p:nvPr>
            <p:ph type="subTitle" idx="1"/>
          </p:nvPr>
        </p:nvSpPr>
        <p:spPr>
          <a:xfrm>
            <a:off x="3012000" y="1113775"/>
            <a:ext cx="5605200" cy="3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12"/>
          <p:cNvSpPr txBox="1">
            <a:spLocks noGrp="1"/>
          </p:cNvSpPr>
          <p:nvPr>
            <p:ph type="title"/>
          </p:nvPr>
        </p:nvSpPr>
        <p:spPr>
          <a:xfrm>
            <a:off x="3012000" y="352375"/>
            <a:ext cx="5822700" cy="7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ody 8">
  <p:cSld name="SECTION_HEADER_1_1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3"/>
          <p:cNvSpPr txBox="1">
            <a:spLocks noGrp="1"/>
          </p:cNvSpPr>
          <p:nvPr>
            <p:ph type="subTitle" idx="1"/>
          </p:nvPr>
        </p:nvSpPr>
        <p:spPr>
          <a:xfrm>
            <a:off x="3012000" y="1113775"/>
            <a:ext cx="5605200" cy="3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13"/>
          <p:cNvSpPr txBox="1">
            <a:spLocks noGrp="1"/>
          </p:cNvSpPr>
          <p:nvPr>
            <p:ph type="title"/>
          </p:nvPr>
        </p:nvSpPr>
        <p:spPr>
          <a:xfrm>
            <a:off x="3012000" y="352375"/>
            <a:ext cx="5822700" cy="7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ody 9">
  <p:cSld name="SECTION_HEADER_1_1_1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4"/>
          <p:cNvSpPr txBox="1">
            <a:spLocks noGrp="1"/>
          </p:cNvSpPr>
          <p:nvPr>
            <p:ph type="subTitle" idx="1"/>
          </p:nvPr>
        </p:nvSpPr>
        <p:spPr>
          <a:xfrm>
            <a:off x="3012000" y="1113775"/>
            <a:ext cx="5605200" cy="3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14"/>
          <p:cNvSpPr txBox="1">
            <a:spLocks noGrp="1"/>
          </p:cNvSpPr>
          <p:nvPr>
            <p:ph type="title"/>
          </p:nvPr>
        </p:nvSpPr>
        <p:spPr>
          <a:xfrm>
            <a:off x="3012000" y="352375"/>
            <a:ext cx="5822700" cy="7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ody 10">
  <p:cSld name="SECTION_HEADER_1_1_1_1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5"/>
          <p:cNvSpPr txBox="1">
            <a:spLocks noGrp="1"/>
          </p:cNvSpPr>
          <p:nvPr>
            <p:ph type="subTitle" idx="1"/>
          </p:nvPr>
        </p:nvSpPr>
        <p:spPr>
          <a:xfrm>
            <a:off x="3012000" y="1113775"/>
            <a:ext cx="5605200" cy="3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title"/>
          </p:nvPr>
        </p:nvSpPr>
        <p:spPr>
          <a:xfrm>
            <a:off x="3012000" y="352375"/>
            <a:ext cx="5822700" cy="7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1" type="tx">
  <p:cSld name="TITLE_AND_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2.png"/><Relationship Id="rId5" Type="http://schemas.openxmlformats.org/officeDocument/2006/relationships/image" Target="../media/image13.jpe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12.png"/><Relationship Id="rId5" Type="http://schemas.openxmlformats.org/officeDocument/2006/relationships/hyperlink" Target="https://youtu.be/TH2L_uNkt-Y" TargetMode="Externa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 txBox="1">
            <a:spLocks noGrp="1"/>
          </p:cNvSpPr>
          <p:nvPr>
            <p:ph type="subTitle" idx="1"/>
          </p:nvPr>
        </p:nvSpPr>
        <p:spPr>
          <a:xfrm>
            <a:off x="5044900" y="3146700"/>
            <a:ext cx="3787500" cy="155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Customer Service</a:t>
            </a:r>
            <a:endParaRPr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85200" y="45847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374"/>
    </mc:Choice>
    <mc:Fallback xmlns="">
      <p:transition spd="slow" advTm="353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0"/>
          <p:cNvSpPr txBox="1">
            <a:spLocks noGrp="1"/>
          </p:cNvSpPr>
          <p:nvPr>
            <p:ph type="subTitle" idx="1"/>
          </p:nvPr>
        </p:nvSpPr>
        <p:spPr>
          <a:xfrm>
            <a:off x="318150" y="1113775"/>
            <a:ext cx="5605200" cy="364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Students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Alumni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Faculty/Staff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Parents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Peers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Community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EX. Buyers, clients, stockholders, employees, etc. </a:t>
            </a:r>
            <a:endParaRPr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0" name="Google Shape;110;p30"/>
          <p:cNvSpPr txBox="1">
            <a:spLocks noGrp="1"/>
          </p:cNvSpPr>
          <p:nvPr>
            <p:ph type="title"/>
          </p:nvPr>
        </p:nvSpPr>
        <p:spPr>
          <a:xfrm>
            <a:off x="318150" y="352375"/>
            <a:ext cx="5822700" cy="7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Who are our customers?</a:t>
            </a:r>
            <a:endParaRPr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85200" y="45847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998"/>
    </mc:Choice>
    <mc:Fallback xmlns="">
      <p:transition spd="slow" advTm="559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6638208" y="4947680"/>
            <a:ext cx="2505792" cy="219979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ustomer Service Stats for 2020 - Customer Thermomet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023" y="0"/>
            <a:ext cx="4595351" cy="5054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85200" y="4584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35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808"/>
    </mc:Choice>
    <mc:Fallback xmlns="">
      <p:transition spd="slow" advTm="628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2"/>
          <p:cNvSpPr txBox="1">
            <a:spLocks noGrp="1"/>
          </p:cNvSpPr>
          <p:nvPr>
            <p:ph type="subTitle" idx="1"/>
          </p:nvPr>
        </p:nvSpPr>
        <p:spPr>
          <a:xfrm>
            <a:off x="318150" y="1113775"/>
            <a:ext cx="5605200" cy="364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Three main areas of focus: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Attention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Time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Solutions</a:t>
            </a:r>
            <a:endParaRPr dirty="0"/>
          </a:p>
        </p:txBody>
      </p:sp>
      <p:sp>
        <p:nvSpPr>
          <p:cNvPr id="122" name="Google Shape;122;p32"/>
          <p:cNvSpPr txBox="1">
            <a:spLocks noGrp="1"/>
          </p:cNvSpPr>
          <p:nvPr>
            <p:ph type="title"/>
          </p:nvPr>
        </p:nvSpPr>
        <p:spPr>
          <a:xfrm>
            <a:off x="318150" y="108535"/>
            <a:ext cx="5822700" cy="7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dirty="0"/>
              <a:t>What makes customer service exceptional?</a:t>
            </a:r>
            <a:endParaRPr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85200" y="45847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6460"/>
    </mc:Choice>
    <mc:Fallback xmlns="">
      <p:transition spd="slow" advTm="1064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Lack of effort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Lack of engagement or motivation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Failing to greet customer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Hanging up on customer unwarranted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Impatience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Disrespect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02103" y="352375"/>
            <a:ext cx="6534364" cy="761400"/>
          </a:xfrm>
        </p:spPr>
        <p:txBody>
          <a:bodyPr/>
          <a:lstStyle/>
          <a:p>
            <a:r>
              <a:rPr lang="en-US" dirty="0"/>
              <a:t>Customer Service - Dissatisfaction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85200" y="4584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252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348"/>
    </mc:Choice>
    <mc:Fallback xmlns="">
      <p:transition spd="slow" advTm="943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3"/>
          <p:cNvSpPr txBox="1">
            <a:spLocks noGrp="1"/>
          </p:cNvSpPr>
          <p:nvPr>
            <p:ph type="subTitle" idx="1"/>
          </p:nvPr>
        </p:nvSpPr>
        <p:spPr>
          <a:xfrm>
            <a:off x="318150" y="1113775"/>
            <a:ext cx="5605200" cy="364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Smile – customers can hear it!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Positive tone and attitude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Listen actively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Provide empathy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Remain calm and professional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Ask questions to understand the customers inquiry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Provide solutions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Resourcefulness 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“Is there anything else I can help you with today?”</a:t>
            </a:r>
          </a:p>
        </p:txBody>
      </p:sp>
      <p:sp>
        <p:nvSpPr>
          <p:cNvPr id="128" name="Google Shape;128;p33"/>
          <p:cNvSpPr txBox="1">
            <a:spLocks noGrp="1"/>
          </p:cNvSpPr>
          <p:nvPr>
            <p:ph type="title"/>
          </p:nvPr>
        </p:nvSpPr>
        <p:spPr>
          <a:xfrm>
            <a:off x="147462" y="157303"/>
            <a:ext cx="6533754" cy="7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On the phone – Customer Service</a:t>
            </a:r>
            <a:endParaRPr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85200" y="45847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04"/>
    </mc:Choice>
    <mc:Fallback xmlns="">
      <p:transition spd="slow" advTm="31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4"/>
          <p:cNvSpPr txBox="1">
            <a:spLocks noGrp="1"/>
          </p:cNvSpPr>
          <p:nvPr>
            <p:ph type="subTitle" idx="1"/>
          </p:nvPr>
        </p:nvSpPr>
        <p:spPr>
          <a:xfrm>
            <a:off x="3012000" y="1113775"/>
            <a:ext cx="5605200" cy="364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Smile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Body language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Ask questions 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Pay attention to customer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Listen actively 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Offer assistance and answer customer questions with detail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Offer solutions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34" name="Google Shape;134;p34"/>
          <p:cNvSpPr txBox="1">
            <a:spLocks noGrp="1"/>
          </p:cNvSpPr>
          <p:nvPr>
            <p:ph type="title"/>
          </p:nvPr>
        </p:nvSpPr>
        <p:spPr>
          <a:xfrm>
            <a:off x="3012000" y="352375"/>
            <a:ext cx="5822700" cy="7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In Person – Customer Service</a:t>
            </a:r>
            <a:endParaRPr dirty="0"/>
          </a:p>
        </p:txBody>
      </p:sp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85200" y="45847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1850"/>
    </mc:Choice>
    <mc:Fallback xmlns="">
      <p:transition spd="slow" advTm="1218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5"/>
          <p:cNvSpPr txBox="1">
            <a:spLocks noGrp="1"/>
          </p:cNvSpPr>
          <p:nvPr>
            <p:ph type="subTitle" idx="1"/>
          </p:nvPr>
        </p:nvSpPr>
        <p:spPr>
          <a:xfrm>
            <a:off x="3012000" y="1113775"/>
            <a:ext cx="5605200" cy="364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Answer questions clearly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Ask questions if more information is needed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Be friendly but professional 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Check spelling and grammar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Remember who you are representing</a:t>
            </a:r>
            <a:endParaRPr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0" name="Google Shape;140;p35"/>
          <p:cNvSpPr txBox="1">
            <a:spLocks noGrp="1"/>
          </p:cNvSpPr>
          <p:nvPr>
            <p:ph type="title"/>
          </p:nvPr>
        </p:nvSpPr>
        <p:spPr>
          <a:xfrm>
            <a:off x="3012000" y="352375"/>
            <a:ext cx="5822700" cy="7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Email – Customer Service</a:t>
            </a:r>
            <a:endParaRPr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85200" y="45847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183"/>
    </mc:Choice>
    <mc:Fallback xmlns="">
      <p:transition spd="slow" advTm="751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Listen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Stay calm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Switch mindset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Remain kind and empathic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3489" y="0"/>
            <a:ext cx="5507298" cy="761400"/>
          </a:xfrm>
        </p:spPr>
        <p:txBody>
          <a:bodyPr/>
          <a:lstStyle/>
          <a:p>
            <a:r>
              <a:rPr lang="en-US" dirty="0"/>
              <a:t>How to deal with a difficult </a:t>
            </a:r>
            <a:br>
              <a:rPr lang="en-US" dirty="0"/>
            </a:br>
            <a:r>
              <a:rPr lang="en-US" dirty="0"/>
              <a:t>customer</a:t>
            </a: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85200" y="4584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384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970"/>
    </mc:Choice>
    <mc:Fallback xmlns="">
      <p:transition spd="slow" advTm="659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6"/>
          <p:cNvSpPr txBox="1">
            <a:spLocks noGrp="1"/>
          </p:cNvSpPr>
          <p:nvPr>
            <p:ph type="subTitle" idx="1"/>
          </p:nvPr>
        </p:nvSpPr>
        <p:spPr>
          <a:xfrm>
            <a:off x="3012000" y="1113775"/>
            <a:ext cx="5605200" cy="364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Treat customer with respect! Treat the customer how you would want to be treated when requesting help and services</a:t>
            </a:r>
            <a:endParaRPr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6" name="Google Shape;146;p36"/>
          <p:cNvSpPr txBox="1">
            <a:spLocks noGrp="1"/>
          </p:cNvSpPr>
          <p:nvPr>
            <p:ph type="title"/>
          </p:nvPr>
        </p:nvSpPr>
        <p:spPr>
          <a:xfrm>
            <a:off x="3012000" y="352375"/>
            <a:ext cx="5822700" cy="7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Golden Rule</a:t>
            </a:r>
            <a:endParaRPr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85200" y="45847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525"/>
    </mc:Choice>
    <mc:Fallback xmlns="">
      <p:transition spd="slow" advTm="415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7"/>
          <p:cNvSpPr txBox="1">
            <a:spLocks noGrp="1"/>
          </p:cNvSpPr>
          <p:nvPr>
            <p:ph type="subTitle" idx="1"/>
          </p:nvPr>
        </p:nvSpPr>
        <p:spPr>
          <a:xfrm>
            <a:off x="3012000" y="1113775"/>
            <a:ext cx="5605200" cy="364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Always remember to ask customers if there is anything else they need help with. 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It shows that you care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It shows that you are willing to provide additional support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2" name="Google Shape;152;p37"/>
          <p:cNvSpPr txBox="1">
            <a:spLocks noGrp="1"/>
          </p:cNvSpPr>
          <p:nvPr>
            <p:ph type="title"/>
          </p:nvPr>
        </p:nvSpPr>
        <p:spPr>
          <a:xfrm>
            <a:off x="3012000" y="352375"/>
            <a:ext cx="5822700" cy="7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Follow-Up</a:t>
            </a:r>
            <a:endParaRPr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85200" y="45847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130"/>
    </mc:Choice>
    <mc:Fallback xmlns="">
      <p:transition spd="slow" advTm="601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8"/>
          <p:cNvSpPr txBox="1">
            <a:spLocks noGrp="1"/>
          </p:cNvSpPr>
          <p:nvPr>
            <p:ph type="subTitle" idx="1"/>
          </p:nvPr>
        </p:nvSpPr>
        <p:spPr>
          <a:xfrm>
            <a:off x="3012000" y="1113775"/>
            <a:ext cx="5605200" cy="364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effectLst/>
                <a:latin typeface="YouTube Noto"/>
                <a:hlinkClick r:id="rId5" tooltip="Share link"/>
              </a:rPr>
              <a:t>https://youtu.be/TH2L_uNkt-Y</a:t>
            </a:r>
            <a:endParaRPr dirty="0"/>
          </a:p>
        </p:txBody>
      </p:sp>
      <p:sp>
        <p:nvSpPr>
          <p:cNvPr id="158" name="Google Shape;158;p38"/>
          <p:cNvSpPr txBox="1">
            <a:spLocks noGrp="1"/>
          </p:cNvSpPr>
          <p:nvPr>
            <p:ph type="title"/>
          </p:nvPr>
        </p:nvSpPr>
        <p:spPr>
          <a:xfrm>
            <a:off x="3012000" y="352375"/>
            <a:ext cx="5822700" cy="7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Ted Talk	</a:t>
            </a:r>
            <a:endParaRPr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85200" y="45847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697"/>
    </mc:Choice>
    <mc:Fallback xmlns="">
      <p:transition spd="slow" advTm="266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9"/>
          <p:cNvSpPr txBox="1">
            <a:spLocks noGrp="1"/>
          </p:cNvSpPr>
          <p:nvPr>
            <p:ph type="subTitle" idx="1"/>
          </p:nvPr>
        </p:nvSpPr>
        <p:spPr>
          <a:xfrm>
            <a:off x="3012000" y="1113775"/>
            <a:ext cx="5605200" cy="364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4" name="Google Shape;164;p39"/>
          <p:cNvSpPr txBox="1">
            <a:spLocks noGrp="1"/>
          </p:cNvSpPr>
          <p:nvPr>
            <p:ph type="title"/>
          </p:nvPr>
        </p:nvSpPr>
        <p:spPr>
          <a:xfrm>
            <a:off x="3012000" y="352375"/>
            <a:ext cx="5822700" cy="7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Reflection</a:t>
            </a: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2068</TotalTime>
  <Words>248</Words>
  <Application>Microsoft Office PowerPoint</Application>
  <PresentationFormat>On-screen Show (16:9)</PresentationFormat>
  <Paragraphs>62</Paragraphs>
  <Slides>14</Slides>
  <Notes>14</Notes>
  <HiddenSlides>0</HiddenSlides>
  <MMClips>12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YouTube Noto</vt:lpstr>
      <vt:lpstr>Simple Light</vt:lpstr>
      <vt:lpstr>PowerPoint Presentation</vt:lpstr>
      <vt:lpstr>Who are our customers?</vt:lpstr>
      <vt:lpstr>PowerPoint Presentation</vt:lpstr>
      <vt:lpstr>What makes customer service exceptional?</vt:lpstr>
      <vt:lpstr>Customer Service - Dissatisfaction</vt:lpstr>
      <vt:lpstr>On the phone – Customer Service</vt:lpstr>
      <vt:lpstr>In Person – Customer Service</vt:lpstr>
      <vt:lpstr>Email – Customer Service</vt:lpstr>
      <vt:lpstr>How to deal with a difficult  customer</vt:lpstr>
      <vt:lpstr>Golden Rule</vt:lpstr>
      <vt:lpstr>Follow-Up</vt:lpstr>
      <vt:lpstr>Ted Talk </vt:lpstr>
      <vt:lpstr>Reflection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Leininger, Cassidy</dc:creator>
  <cp:lastModifiedBy>cassidy leininger</cp:lastModifiedBy>
  <cp:revision>51</cp:revision>
  <dcterms:modified xsi:type="dcterms:W3CDTF">2021-03-23T17:45:46Z</dcterms:modified>
</cp:coreProperties>
</file>