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Lst>
  <p:notesMasterIdLst>
    <p:notesMasterId r:id="rId43"/>
  </p:notesMasterIdLst>
  <p:sldIdLst>
    <p:sldId id="257" r:id="rId2"/>
    <p:sldId id="301" r:id="rId3"/>
    <p:sldId id="262" r:id="rId4"/>
    <p:sldId id="263" r:id="rId5"/>
    <p:sldId id="264" r:id="rId6"/>
    <p:sldId id="266" r:id="rId7"/>
    <p:sldId id="267" r:id="rId8"/>
    <p:sldId id="268" r:id="rId9"/>
    <p:sldId id="269" r:id="rId10"/>
    <p:sldId id="279" r:id="rId11"/>
    <p:sldId id="270" r:id="rId12"/>
    <p:sldId id="271" r:id="rId13"/>
    <p:sldId id="272" r:id="rId14"/>
    <p:sldId id="273" r:id="rId15"/>
    <p:sldId id="274" r:id="rId16"/>
    <p:sldId id="302" r:id="rId17"/>
    <p:sldId id="303" r:id="rId18"/>
    <p:sldId id="304" r:id="rId19"/>
    <p:sldId id="305" r:id="rId20"/>
    <p:sldId id="292" r:id="rId21"/>
    <p:sldId id="294" r:id="rId22"/>
    <p:sldId id="295" r:id="rId23"/>
    <p:sldId id="293" r:id="rId24"/>
    <p:sldId id="296" r:id="rId25"/>
    <p:sldId id="297" r:id="rId26"/>
    <p:sldId id="298" r:id="rId27"/>
    <p:sldId id="299" r:id="rId28"/>
    <p:sldId id="300" r:id="rId29"/>
    <p:sldId id="275" r:id="rId30"/>
    <p:sldId id="283" r:id="rId31"/>
    <p:sldId id="280" r:id="rId32"/>
    <p:sldId id="281" r:id="rId33"/>
    <p:sldId id="282" r:id="rId34"/>
    <p:sldId id="284" r:id="rId35"/>
    <p:sldId id="290" r:id="rId36"/>
    <p:sldId id="286" r:id="rId37"/>
    <p:sldId id="287" r:id="rId38"/>
    <p:sldId id="288" r:id="rId39"/>
    <p:sldId id="291" r:id="rId40"/>
    <p:sldId id="289" r:id="rId41"/>
    <p:sldId id="278"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17" autoAdjust="0"/>
  </p:normalViewPr>
  <p:slideViewPr>
    <p:cSldViewPr snapToGrid="0">
      <p:cViewPr varScale="1">
        <p:scale>
          <a:sx n="66" d="100"/>
          <a:sy n="66" d="100"/>
        </p:scale>
        <p:origin x="1280" y="4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6c9354c86c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6c9354c86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c9354c86c_2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c9354c86c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c9354c86c_2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c9354c86c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6c9354c86c_2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6c9354c86c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6c9354c86c_2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6c9354c86c_2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c9354c86c_2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c9354c86c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6c9354c86c_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6c9354c86c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6c9354c86c_2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6c9354c86c_2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6c9354c86c_2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6c9354c86c_2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6c9354c86c_2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6c9354c86c_2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6c9354c86c_2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6c9354c86c_2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6c9354c86c_2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6c9354c86c_2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6c9354c86c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6c9354c86c_2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c9354c86c_2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6c9354c86c_2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6c9354c86c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6c9354c86c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type="title">
  <p:cSld name="TITLE">
    <p:bg>
      <p:bgPr>
        <a:blipFill>
          <a:blip r:embed="rId2">
            <a:alphaModFix/>
          </a:blip>
          <a:stretch>
            <a:fillRect/>
          </a:stretch>
        </a:blipFill>
        <a:effectLst/>
      </p:bgPr>
    </p:bg>
    <p:spTree>
      <p:nvGrpSpPr>
        <p:cNvPr id="1" name="Shape 7"/>
        <p:cNvGrpSpPr/>
        <p:nvPr/>
      </p:nvGrpSpPr>
      <p:grpSpPr>
        <a:xfrm>
          <a:off x="0" y="0"/>
          <a:ext cx="0" cy="0"/>
          <a:chOff x="0" y="0"/>
          <a:chExt cx="0" cy="0"/>
        </a:xfrm>
      </p:grpSpPr>
      <p:sp>
        <p:nvSpPr>
          <p:cNvPr id="8" name="Google Shape;8;p2"/>
          <p:cNvSpPr txBox="1">
            <a:spLocks noGrp="1"/>
          </p:cNvSpPr>
          <p:nvPr>
            <p:ph type="subTitle" idx="1"/>
          </p:nvPr>
        </p:nvSpPr>
        <p:spPr>
          <a:xfrm>
            <a:off x="5044900" y="3146700"/>
            <a:ext cx="3787500" cy="1556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2800"/>
              <a:buNone/>
              <a:defRPr sz="2800">
                <a:solidFill>
                  <a:srgbClr val="FFFFFF"/>
                </a:solidFill>
              </a:defRPr>
            </a:lvl1pPr>
            <a:lvl2pPr lvl="1" algn="ctr">
              <a:lnSpc>
                <a:spcPct val="100000"/>
              </a:lnSpc>
              <a:spcBef>
                <a:spcPts val="0"/>
              </a:spcBef>
              <a:spcAft>
                <a:spcPts val="0"/>
              </a:spcAft>
              <a:buClr>
                <a:srgbClr val="FFFFFF"/>
              </a:buClr>
              <a:buSzPts val="2800"/>
              <a:buNone/>
              <a:defRPr sz="2800">
                <a:solidFill>
                  <a:srgbClr val="FFFFFF"/>
                </a:solidFill>
              </a:defRPr>
            </a:lvl2pPr>
            <a:lvl3pPr lvl="2" algn="ctr">
              <a:lnSpc>
                <a:spcPct val="100000"/>
              </a:lnSpc>
              <a:spcBef>
                <a:spcPts val="0"/>
              </a:spcBef>
              <a:spcAft>
                <a:spcPts val="0"/>
              </a:spcAft>
              <a:buClr>
                <a:srgbClr val="FFFFFF"/>
              </a:buClr>
              <a:buSzPts val="2800"/>
              <a:buNone/>
              <a:defRPr sz="2800">
                <a:solidFill>
                  <a:srgbClr val="FFFFFF"/>
                </a:solidFill>
              </a:defRPr>
            </a:lvl3pPr>
            <a:lvl4pPr lvl="3" algn="ctr">
              <a:lnSpc>
                <a:spcPct val="100000"/>
              </a:lnSpc>
              <a:spcBef>
                <a:spcPts val="0"/>
              </a:spcBef>
              <a:spcAft>
                <a:spcPts val="0"/>
              </a:spcAft>
              <a:buClr>
                <a:srgbClr val="FFFFFF"/>
              </a:buClr>
              <a:buSzPts val="2800"/>
              <a:buNone/>
              <a:defRPr sz="2800">
                <a:solidFill>
                  <a:srgbClr val="FFFFFF"/>
                </a:solidFill>
              </a:defRPr>
            </a:lvl4pPr>
            <a:lvl5pPr lvl="4" algn="ctr">
              <a:lnSpc>
                <a:spcPct val="100000"/>
              </a:lnSpc>
              <a:spcBef>
                <a:spcPts val="0"/>
              </a:spcBef>
              <a:spcAft>
                <a:spcPts val="0"/>
              </a:spcAft>
              <a:buClr>
                <a:srgbClr val="FFFFFF"/>
              </a:buClr>
              <a:buSzPts val="2800"/>
              <a:buNone/>
              <a:defRPr sz="2800">
                <a:solidFill>
                  <a:srgbClr val="FFFFFF"/>
                </a:solidFill>
              </a:defRPr>
            </a:lvl5pPr>
            <a:lvl6pPr lvl="5" algn="ctr">
              <a:lnSpc>
                <a:spcPct val="100000"/>
              </a:lnSpc>
              <a:spcBef>
                <a:spcPts val="0"/>
              </a:spcBef>
              <a:spcAft>
                <a:spcPts val="0"/>
              </a:spcAft>
              <a:buClr>
                <a:srgbClr val="FFFFFF"/>
              </a:buClr>
              <a:buSzPts val="2800"/>
              <a:buNone/>
              <a:defRPr sz="2800">
                <a:solidFill>
                  <a:srgbClr val="FFFFFF"/>
                </a:solidFill>
              </a:defRPr>
            </a:lvl6pPr>
            <a:lvl7pPr lvl="6" algn="ctr">
              <a:lnSpc>
                <a:spcPct val="100000"/>
              </a:lnSpc>
              <a:spcBef>
                <a:spcPts val="0"/>
              </a:spcBef>
              <a:spcAft>
                <a:spcPts val="0"/>
              </a:spcAft>
              <a:buClr>
                <a:srgbClr val="FFFFFF"/>
              </a:buClr>
              <a:buSzPts val="2800"/>
              <a:buNone/>
              <a:defRPr sz="2800">
                <a:solidFill>
                  <a:srgbClr val="FFFFFF"/>
                </a:solidFill>
              </a:defRPr>
            </a:lvl7pPr>
            <a:lvl8pPr lvl="7" algn="ctr">
              <a:lnSpc>
                <a:spcPct val="100000"/>
              </a:lnSpc>
              <a:spcBef>
                <a:spcPts val="0"/>
              </a:spcBef>
              <a:spcAft>
                <a:spcPts val="0"/>
              </a:spcAft>
              <a:buClr>
                <a:srgbClr val="FFFFFF"/>
              </a:buClr>
              <a:buSzPts val="2800"/>
              <a:buNone/>
              <a:defRPr sz="2800">
                <a:solidFill>
                  <a:srgbClr val="FFFFFF"/>
                </a:solidFill>
              </a:defRPr>
            </a:lvl8pPr>
            <a:lvl9pPr lvl="8" algn="ctr">
              <a:lnSpc>
                <a:spcPct val="100000"/>
              </a:lnSpc>
              <a:spcBef>
                <a:spcPts val="0"/>
              </a:spcBef>
              <a:spcAft>
                <a:spcPts val="0"/>
              </a:spcAft>
              <a:buClr>
                <a:srgbClr val="FFFFFF"/>
              </a:buClr>
              <a:buSzPts val="2800"/>
              <a:buNone/>
              <a:defRPr sz="28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Body 2">
  <p:cSld name="SECTION_HEADER_1">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1" name="Google Shape;21;p7"/>
          <p:cNvSpPr txBox="1">
            <a:spLocks noGrp="1"/>
          </p:cNvSpPr>
          <p:nvPr>
            <p:ph type="subTitle" idx="1"/>
          </p:nvPr>
        </p:nvSpPr>
        <p:spPr>
          <a:xfrm>
            <a:off x="31815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22" name="Google Shape;22;p7"/>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Body 3">
  <p:cSld name="SECTION_HEADER_1_1">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8"/>
          <p:cNvSpPr txBox="1">
            <a:spLocks noGrp="1"/>
          </p:cNvSpPr>
          <p:nvPr>
            <p:ph type="subTitle" idx="1"/>
          </p:nvPr>
        </p:nvSpPr>
        <p:spPr>
          <a:xfrm>
            <a:off x="31815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26" name="Google Shape;26;p8"/>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Body 4">
  <p:cSld name="SECTION_HEADER_1_1_1">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9" name="Google Shape;29;p9"/>
          <p:cNvSpPr txBox="1">
            <a:spLocks noGrp="1"/>
          </p:cNvSpPr>
          <p:nvPr>
            <p:ph type="subTitle" idx="1"/>
          </p:nvPr>
        </p:nvSpPr>
        <p:spPr>
          <a:xfrm>
            <a:off x="31815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30" name="Google Shape;30;p9"/>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Body 5">
  <p:cSld name="SECTION_HEADER_1_1_1_1">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10"/>
          <p:cNvSpPr txBox="1">
            <a:spLocks noGrp="1"/>
          </p:cNvSpPr>
          <p:nvPr>
            <p:ph type="subTitle" idx="1"/>
          </p:nvPr>
        </p:nvSpPr>
        <p:spPr>
          <a:xfrm>
            <a:off x="301200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33" name="Google Shape;33;p10"/>
          <p:cNvSpPr txBox="1">
            <a:spLocks noGrp="1"/>
          </p:cNvSpPr>
          <p:nvPr>
            <p:ph type="title"/>
          </p:nvPr>
        </p:nvSpPr>
        <p:spPr>
          <a:xfrm>
            <a:off x="301200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Body 6">
  <p:cSld name="SECTION_HEADER_1_1_1_1_1">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11"/>
          <p:cNvSpPr txBox="1">
            <a:spLocks noGrp="1"/>
          </p:cNvSpPr>
          <p:nvPr>
            <p:ph type="subTitle" idx="1"/>
          </p:nvPr>
        </p:nvSpPr>
        <p:spPr>
          <a:xfrm>
            <a:off x="301200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36" name="Google Shape;36;p11"/>
          <p:cNvSpPr txBox="1">
            <a:spLocks noGrp="1"/>
          </p:cNvSpPr>
          <p:nvPr>
            <p:ph type="title"/>
          </p:nvPr>
        </p:nvSpPr>
        <p:spPr>
          <a:xfrm>
            <a:off x="301200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Body 7">
  <p:cSld name="SECTION_HEADER_1_1_1_1_1_1">
    <p:bg>
      <p:bgPr>
        <a:blipFill>
          <a:blip r:embed="rId2">
            <a:alphaModFix/>
          </a:blip>
          <a:stretch>
            <a:fillRect/>
          </a:stretch>
        </a:blipFill>
        <a:effectLst/>
      </p:bgPr>
    </p:bg>
    <p:spTree>
      <p:nvGrpSpPr>
        <p:cNvPr id="1" name="Shape 37"/>
        <p:cNvGrpSpPr/>
        <p:nvPr/>
      </p:nvGrpSpPr>
      <p:grpSpPr>
        <a:xfrm>
          <a:off x="0" y="0"/>
          <a:ext cx="0" cy="0"/>
          <a:chOff x="0" y="0"/>
          <a:chExt cx="0" cy="0"/>
        </a:xfrm>
      </p:grpSpPr>
      <p:sp>
        <p:nvSpPr>
          <p:cNvPr id="38" name="Google Shape;38;p12"/>
          <p:cNvSpPr txBox="1">
            <a:spLocks noGrp="1"/>
          </p:cNvSpPr>
          <p:nvPr>
            <p:ph type="subTitle" idx="1"/>
          </p:nvPr>
        </p:nvSpPr>
        <p:spPr>
          <a:xfrm>
            <a:off x="301200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39" name="Google Shape;39;p12"/>
          <p:cNvSpPr txBox="1">
            <a:spLocks noGrp="1"/>
          </p:cNvSpPr>
          <p:nvPr>
            <p:ph type="title"/>
          </p:nvPr>
        </p:nvSpPr>
        <p:spPr>
          <a:xfrm>
            <a:off x="301200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Body 8">
  <p:cSld name="SECTION_HEADER_1_1_1_1_1_1_1">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13"/>
          <p:cNvSpPr txBox="1">
            <a:spLocks noGrp="1"/>
          </p:cNvSpPr>
          <p:nvPr>
            <p:ph type="subTitle" idx="1"/>
          </p:nvPr>
        </p:nvSpPr>
        <p:spPr>
          <a:xfrm>
            <a:off x="301200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42" name="Google Shape;42;p13"/>
          <p:cNvSpPr txBox="1">
            <a:spLocks noGrp="1"/>
          </p:cNvSpPr>
          <p:nvPr>
            <p:ph type="title"/>
          </p:nvPr>
        </p:nvSpPr>
        <p:spPr>
          <a:xfrm>
            <a:off x="301200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Body 9">
  <p:cSld name="SECTION_HEADER_1_1_1_1_1_1_1_1">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14"/>
          <p:cNvSpPr txBox="1">
            <a:spLocks noGrp="1"/>
          </p:cNvSpPr>
          <p:nvPr>
            <p:ph type="subTitle" idx="1"/>
          </p:nvPr>
        </p:nvSpPr>
        <p:spPr>
          <a:xfrm>
            <a:off x="301200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45" name="Google Shape;45;p14"/>
          <p:cNvSpPr txBox="1">
            <a:spLocks noGrp="1"/>
          </p:cNvSpPr>
          <p:nvPr>
            <p:ph type="title"/>
          </p:nvPr>
        </p:nvSpPr>
        <p:spPr>
          <a:xfrm>
            <a:off x="301200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Body 10">
  <p:cSld name="SECTION_HEADER_1_1_1_1_1_1_1_1_1">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5"/>
          <p:cNvSpPr txBox="1">
            <a:spLocks noGrp="1"/>
          </p:cNvSpPr>
          <p:nvPr>
            <p:ph type="subTitle" idx="1"/>
          </p:nvPr>
        </p:nvSpPr>
        <p:spPr>
          <a:xfrm>
            <a:off x="3012000" y="1113775"/>
            <a:ext cx="5605200" cy="364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48" name="Google Shape;48;p15"/>
          <p:cNvSpPr txBox="1">
            <a:spLocks noGrp="1"/>
          </p:cNvSpPr>
          <p:nvPr>
            <p:ph type="title"/>
          </p:nvPr>
        </p:nvSpPr>
        <p:spPr>
          <a:xfrm>
            <a:off x="301200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Body 11">
  <p:cSld name="SECTION_HEADER_2">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17"/>
          <p:cNvSpPr txBox="1">
            <a:spLocks noGrp="1"/>
          </p:cNvSpPr>
          <p:nvPr>
            <p:ph type="subTitle" idx="1"/>
          </p:nvPr>
        </p:nvSpPr>
        <p:spPr>
          <a:xfrm>
            <a:off x="318150" y="1113775"/>
            <a:ext cx="8407800" cy="2876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56" name="Google Shape;56;p17"/>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Body 12">
  <p:cSld name="SECTION_HEADER_2_1">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8"/>
          <p:cNvSpPr txBox="1">
            <a:spLocks noGrp="1"/>
          </p:cNvSpPr>
          <p:nvPr>
            <p:ph type="subTitle" idx="1"/>
          </p:nvPr>
        </p:nvSpPr>
        <p:spPr>
          <a:xfrm>
            <a:off x="318150" y="1113775"/>
            <a:ext cx="8407800" cy="21573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59" name="Google Shape;59;p18"/>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Body 13">
  <p:cSld name="SECTION_HEADER_2_1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9"/>
          <p:cNvSpPr txBox="1">
            <a:spLocks noGrp="1"/>
          </p:cNvSpPr>
          <p:nvPr>
            <p:ph type="subTitle" idx="1"/>
          </p:nvPr>
        </p:nvSpPr>
        <p:spPr>
          <a:xfrm>
            <a:off x="318150" y="1113775"/>
            <a:ext cx="8516400" cy="2140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62" name="Google Shape;62;p19"/>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Body 14">
  <p:cSld name="SECTION_HEADER_2_1_1_1">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20"/>
          <p:cNvSpPr txBox="1">
            <a:spLocks noGrp="1"/>
          </p:cNvSpPr>
          <p:nvPr>
            <p:ph type="subTitle" idx="1"/>
          </p:nvPr>
        </p:nvSpPr>
        <p:spPr>
          <a:xfrm>
            <a:off x="318150" y="1113775"/>
            <a:ext cx="8600100" cy="21249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
        <p:nvSpPr>
          <p:cNvPr id="65" name="Google Shape;65;p20"/>
          <p:cNvSpPr txBox="1">
            <a:spLocks noGrp="1"/>
          </p:cNvSpPr>
          <p:nvPr>
            <p:ph type="title"/>
          </p:nvPr>
        </p:nvSpPr>
        <p:spPr>
          <a:xfrm>
            <a:off x="318150" y="352375"/>
            <a:ext cx="5822700" cy="761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73763"/>
                </a:solidFill>
              </a:defRPr>
            </a:lvl1pPr>
            <a:lvl2pPr lvl="1" rtl="0">
              <a:spcBef>
                <a:spcPts val="0"/>
              </a:spcBef>
              <a:spcAft>
                <a:spcPts val="0"/>
              </a:spcAft>
              <a:buNone/>
              <a:defRPr>
                <a:solidFill>
                  <a:srgbClr val="073763"/>
                </a:solidFill>
              </a:defRPr>
            </a:lvl2pPr>
            <a:lvl3pPr lvl="2" rtl="0">
              <a:spcBef>
                <a:spcPts val="0"/>
              </a:spcBef>
              <a:spcAft>
                <a:spcPts val="0"/>
              </a:spcAft>
              <a:buNone/>
              <a:defRPr>
                <a:solidFill>
                  <a:srgbClr val="073763"/>
                </a:solidFill>
              </a:defRPr>
            </a:lvl3pPr>
            <a:lvl4pPr lvl="3" rtl="0">
              <a:spcBef>
                <a:spcPts val="0"/>
              </a:spcBef>
              <a:spcAft>
                <a:spcPts val="0"/>
              </a:spcAft>
              <a:buNone/>
              <a:defRPr>
                <a:solidFill>
                  <a:srgbClr val="073763"/>
                </a:solidFill>
              </a:defRPr>
            </a:lvl4pPr>
            <a:lvl5pPr lvl="4" rtl="0">
              <a:spcBef>
                <a:spcPts val="0"/>
              </a:spcBef>
              <a:spcAft>
                <a:spcPts val="0"/>
              </a:spcAft>
              <a:buNone/>
              <a:defRPr>
                <a:solidFill>
                  <a:srgbClr val="073763"/>
                </a:solidFill>
              </a:defRPr>
            </a:lvl5pPr>
            <a:lvl6pPr lvl="5" rtl="0">
              <a:spcBef>
                <a:spcPts val="0"/>
              </a:spcBef>
              <a:spcAft>
                <a:spcPts val="0"/>
              </a:spcAft>
              <a:buNone/>
              <a:defRPr>
                <a:solidFill>
                  <a:srgbClr val="073763"/>
                </a:solidFill>
              </a:defRPr>
            </a:lvl6pPr>
            <a:lvl7pPr lvl="6" rtl="0">
              <a:spcBef>
                <a:spcPts val="0"/>
              </a:spcBef>
              <a:spcAft>
                <a:spcPts val="0"/>
              </a:spcAft>
              <a:buNone/>
              <a:defRPr>
                <a:solidFill>
                  <a:srgbClr val="073763"/>
                </a:solidFill>
              </a:defRPr>
            </a:lvl7pPr>
            <a:lvl8pPr lvl="7" rtl="0">
              <a:spcBef>
                <a:spcPts val="0"/>
              </a:spcBef>
              <a:spcAft>
                <a:spcPts val="0"/>
              </a:spcAft>
              <a:buNone/>
              <a:defRPr>
                <a:solidFill>
                  <a:srgbClr val="073763"/>
                </a:solidFill>
              </a:defRPr>
            </a:lvl8pPr>
            <a:lvl9pPr lvl="8" rtl="0">
              <a:spcBef>
                <a:spcPts val="0"/>
              </a:spcBef>
              <a:spcAft>
                <a:spcPts val="0"/>
              </a:spcAft>
              <a:buNone/>
              <a:defRPr>
                <a:solidFill>
                  <a:srgbClr val="073763"/>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losing 1" type="tx">
  <p:cSld name="TITLE_AND_BODY">
    <p:bg>
      <p:bgPr>
        <a:blipFill>
          <a:blip r:embed="rId2">
            <a:alphaModFix/>
          </a:blip>
          <a:stretch>
            <a:fillRect/>
          </a:stretch>
        </a:blipFill>
        <a:effectLst/>
      </p:bgPr>
    </p:bg>
    <p:spTree>
      <p:nvGrpSpPr>
        <p:cNvPr id="1" name="Shape 6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3" r:id="rId11"/>
    <p:sldLayoutId id="2147483664" r:id="rId12"/>
    <p:sldLayoutId id="2147483665" r:id="rId13"/>
    <p:sldLayoutId id="2147483666" r:id="rId14"/>
    <p:sldLayoutId id="2147483668"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rainn.org/"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ncdsv.or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hyperlink" Target="https://www.breathecampaign.org/" TargetMode="Externa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hyperlink" Target="mailto:titleix@csp.edu" TargetMode="Externa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5"/>
          <p:cNvSpPr txBox="1">
            <a:spLocks noGrp="1"/>
          </p:cNvSpPr>
          <p:nvPr>
            <p:ph type="subTitle" idx="1"/>
          </p:nvPr>
        </p:nvSpPr>
        <p:spPr>
          <a:xfrm>
            <a:off x="5044900" y="3146700"/>
            <a:ext cx="3787500" cy="155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i="1" dirty="0"/>
              <a:t>Title IX </a:t>
            </a:r>
          </a:p>
          <a:p>
            <a:pPr marL="0" lvl="0" indent="0" algn="ctr" rtl="0">
              <a:spcBef>
                <a:spcPts val="0"/>
              </a:spcBef>
              <a:spcAft>
                <a:spcPts val="0"/>
              </a:spcAft>
              <a:buNone/>
            </a:pPr>
            <a:r>
              <a:rPr lang="en-US" b="1" i="1" dirty="0"/>
              <a:t>What You Need to Know</a:t>
            </a:r>
            <a:endParaRPr b="1"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30FC333-22A8-B3C8-B02A-B964BCBF1801}"/>
              </a:ext>
            </a:extLst>
          </p:cNvPr>
          <p:cNvSpPr>
            <a:spLocks noGrp="1"/>
          </p:cNvSpPr>
          <p:nvPr>
            <p:ph type="subTitle" idx="1"/>
          </p:nvPr>
        </p:nvSpPr>
        <p:spPr/>
        <p:txBody>
          <a:bodyPr/>
          <a:lstStyle/>
          <a:p>
            <a:r>
              <a:rPr lang="en-US" sz="2400" dirty="0"/>
              <a:t>Concordia University does not discriminate for admission of students on the basis of race, color, creed, religion, national or ethnic origin, disability, sex, age, marital status, veteran or veteran disability status, or sexual orientation.</a:t>
            </a:r>
          </a:p>
        </p:txBody>
      </p:sp>
      <p:sp>
        <p:nvSpPr>
          <p:cNvPr id="3" name="Title 2">
            <a:extLst>
              <a:ext uri="{FF2B5EF4-FFF2-40B4-BE49-F238E27FC236}">
                <a16:creationId xmlns:a16="http://schemas.microsoft.com/office/drawing/2014/main" id="{477AEEBB-D84E-96AE-5E88-C188AA52079D}"/>
              </a:ext>
            </a:extLst>
          </p:cNvPr>
          <p:cNvSpPr>
            <a:spLocks noGrp="1"/>
          </p:cNvSpPr>
          <p:nvPr>
            <p:ph type="title"/>
          </p:nvPr>
        </p:nvSpPr>
        <p:spPr/>
        <p:txBody>
          <a:bodyPr/>
          <a:lstStyle/>
          <a:p>
            <a:r>
              <a:rPr lang="en-US" dirty="0"/>
              <a:t>Non-Discrimination Policy</a:t>
            </a:r>
          </a:p>
        </p:txBody>
      </p:sp>
    </p:spTree>
    <p:extLst>
      <p:ext uri="{BB962C8B-B14F-4D97-AF65-F5344CB8AC3E}">
        <p14:creationId xmlns:p14="http://schemas.microsoft.com/office/powerpoint/2010/main" val="1984324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0"/>
          <p:cNvSpPr txBox="1">
            <a:spLocks noGrp="1"/>
          </p:cNvSpPr>
          <p:nvPr>
            <p:ph type="subTitle" idx="1"/>
          </p:nvPr>
        </p:nvSpPr>
        <p:spPr>
          <a:xfrm>
            <a:off x="424543" y="1032132"/>
            <a:ext cx="5956007"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a:t>No person in the United States shall, on the basis of sex, be excluded from participation in, be denied the benefits of, or be subjected to discrimination under any education program or activity receiving federal financial assistance.</a:t>
            </a:r>
            <a:endParaRPr sz="2400" dirty="0"/>
          </a:p>
        </p:txBody>
      </p:sp>
      <p:sp>
        <p:nvSpPr>
          <p:cNvPr id="110" name="Google Shape;110;p30"/>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Title IX Law</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31"/>
          <p:cNvSpPr txBox="1">
            <a:spLocks noGrp="1"/>
          </p:cNvSpPr>
          <p:nvPr>
            <p:ph type="subTitle" idx="1"/>
          </p:nvPr>
        </p:nvSpPr>
        <p:spPr>
          <a:xfrm>
            <a:off x="318150" y="1113775"/>
            <a:ext cx="5605200" cy="36477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sz="2800" dirty="0"/>
              <a:t>Prohibits sex discrimination</a:t>
            </a:r>
          </a:p>
          <a:p>
            <a:pPr marL="285750" lvl="0" indent="-285750" algn="l" rtl="0">
              <a:spcBef>
                <a:spcPts val="0"/>
              </a:spcBef>
              <a:spcAft>
                <a:spcPts val="0"/>
              </a:spcAft>
              <a:buFont typeface="Arial" panose="020B0604020202020204" pitchFamily="34" charset="0"/>
              <a:buChar char="•"/>
            </a:pPr>
            <a:r>
              <a:rPr lang="en-US" sz="2800" dirty="0"/>
              <a:t>In any program or activity</a:t>
            </a:r>
          </a:p>
          <a:p>
            <a:pPr marL="285750" lvl="0" indent="-285750" algn="l" rtl="0">
              <a:spcBef>
                <a:spcPts val="0"/>
              </a:spcBef>
              <a:spcAft>
                <a:spcPts val="0"/>
              </a:spcAft>
              <a:buFont typeface="Arial" panose="020B0604020202020204" pitchFamily="34" charset="0"/>
              <a:buChar char="•"/>
            </a:pPr>
            <a:r>
              <a:rPr lang="en-US" sz="2800" dirty="0"/>
              <a:t>Applies to students, employees, volunteers, guests, or anyone participating in on-campus activities.</a:t>
            </a:r>
            <a:endParaRPr sz="2800" dirty="0"/>
          </a:p>
        </p:txBody>
      </p:sp>
      <p:sp>
        <p:nvSpPr>
          <p:cNvPr id="116" name="Google Shape;116;p31"/>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Title IX Basics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32"/>
          <p:cNvSpPr txBox="1">
            <a:spLocks noGrp="1"/>
          </p:cNvSpPr>
          <p:nvPr>
            <p:ph type="subTitle" idx="1"/>
          </p:nvPr>
        </p:nvSpPr>
        <p:spPr>
          <a:xfrm>
            <a:off x="318150" y="1113775"/>
            <a:ext cx="5605200" cy="3881558"/>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dirty="0"/>
              <a:t>Acts of sexual misconduct are often unreported.</a:t>
            </a:r>
          </a:p>
          <a:p>
            <a:pPr marL="285750" indent="-285750">
              <a:buFont typeface="Arial" panose="020B0604020202020204" pitchFamily="34" charset="0"/>
              <a:buChar char="•"/>
            </a:pPr>
            <a:r>
              <a:rPr lang="en-US" b="0" i="0" dirty="0">
                <a:solidFill>
                  <a:srgbClr val="333333"/>
                </a:solidFill>
                <a:effectLst/>
                <a:highlight>
                  <a:srgbClr val="FFFFFF"/>
                </a:highlight>
                <a:latin typeface="+mj-lt"/>
              </a:rPr>
              <a:t>Women Ages 18-24 Are at an Elevated Risk of Sexual Violence.</a:t>
            </a:r>
          </a:p>
          <a:p>
            <a:endParaRPr lang="en-US" b="0" i="0" dirty="0">
              <a:solidFill>
                <a:srgbClr val="333333"/>
              </a:solidFill>
              <a:effectLst/>
              <a:highlight>
                <a:srgbClr val="FFFFFF"/>
              </a:highlight>
              <a:latin typeface="+mj-lt"/>
            </a:endParaRPr>
          </a:p>
          <a:p>
            <a:pPr fontAlgn="base">
              <a:buFont typeface="Arial" panose="020B0604020202020204" pitchFamily="34" charset="0"/>
              <a:buChar char="•"/>
            </a:pPr>
            <a:r>
              <a:rPr lang="en-US" b="0" i="0" dirty="0">
                <a:solidFill>
                  <a:srgbClr val="333333"/>
                </a:solidFill>
                <a:effectLst/>
                <a:highlight>
                  <a:srgbClr val="FFFFFF"/>
                </a:highlight>
                <a:latin typeface="+mj-lt"/>
              </a:rPr>
              <a:t>    13% of all students experience rape or sexual assault through physical force, violence, or incapacitation (among graduate and undergraduate students)</a:t>
            </a:r>
          </a:p>
          <a:p>
            <a:pPr fontAlgn="base"/>
            <a:endParaRPr lang="en-US" b="0" i="0" dirty="0">
              <a:solidFill>
                <a:srgbClr val="333333"/>
              </a:solidFill>
              <a:effectLst/>
              <a:highlight>
                <a:srgbClr val="FFFFFF"/>
              </a:highlight>
              <a:latin typeface="+mj-lt"/>
            </a:endParaRPr>
          </a:p>
          <a:p>
            <a:pPr lvl="1" fontAlgn="base">
              <a:buFont typeface="Arial" panose="020B0604020202020204" pitchFamily="34" charset="0"/>
              <a:buChar char="•"/>
            </a:pPr>
            <a:r>
              <a:rPr lang="en-US" b="0" i="0" dirty="0">
                <a:solidFill>
                  <a:srgbClr val="333333"/>
                </a:solidFill>
                <a:effectLst/>
                <a:highlight>
                  <a:srgbClr val="FFFFFF"/>
                </a:highlight>
                <a:latin typeface="+mj-lt"/>
              </a:rPr>
              <a:t>   Among graduate and professional students, 9.7% of females and 2.5% of males experience rape or sexual assault through physical force, violence, or incapacitation.</a:t>
            </a:r>
            <a:endParaRPr lang="en-US" baseline="30000" dirty="0">
              <a:solidFill>
                <a:srgbClr val="333333"/>
              </a:solidFill>
              <a:highlight>
                <a:srgbClr val="FFFFFF"/>
              </a:highlight>
              <a:latin typeface="+mj-lt"/>
            </a:endParaRPr>
          </a:p>
          <a:p>
            <a:pPr algn="l" fontAlgn="base"/>
            <a:endParaRPr lang="en-US" b="0" i="0" dirty="0">
              <a:solidFill>
                <a:srgbClr val="333333"/>
              </a:solidFill>
              <a:effectLst/>
              <a:highlight>
                <a:srgbClr val="FFFFFF"/>
              </a:highlight>
              <a:latin typeface="+mj-lt"/>
            </a:endParaRPr>
          </a:p>
          <a:p>
            <a:pPr algn="l" fontAlgn="base">
              <a:buFont typeface="Arial" panose="020B0604020202020204" pitchFamily="34" charset="0"/>
              <a:buChar char="•"/>
            </a:pPr>
            <a:r>
              <a:rPr lang="en-US" b="0" i="0" dirty="0">
                <a:solidFill>
                  <a:srgbClr val="333333"/>
                </a:solidFill>
                <a:effectLst/>
                <a:highlight>
                  <a:srgbClr val="FFFFFF"/>
                </a:highlight>
                <a:latin typeface="+mj-lt"/>
              </a:rPr>
              <a:t>   Among undergraduate students, 26.4% of females and 6.8% of males experience rape or sexual assault through physical force, violence, or incapacitation.</a:t>
            </a:r>
            <a:endParaRPr lang="en-US" baseline="30000" dirty="0">
              <a:solidFill>
                <a:srgbClr val="333333"/>
              </a:solidFill>
              <a:highlight>
                <a:srgbClr val="FFFFFF"/>
              </a:highlight>
              <a:latin typeface="+mj-lt"/>
            </a:endParaRPr>
          </a:p>
          <a:p>
            <a:pPr algn="l" fontAlgn="base">
              <a:buFont typeface="Arial" panose="020B0604020202020204" pitchFamily="34" charset="0"/>
              <a:buChar char="•"/>
            </a:pPr>
            <a:endParaRPr lang="en-US" b="0" i="0" dirty="0">
              <a:solidFill>
                <a:srgbClr val="333333"/>
              </a:solidFill>
              <a:effectLst/>
              <a:highlight>
                <a:srgbClr val="FFFFFF"/>
              </a:highlight>
              <a:latin typeface="+mj-lt"/>
            </a:endParaRPr>
          </a:p>
          <a:p>
            <a:pPr algn="l" fontAlgn="base">
              <a:buFont typeface="Arial" panose="020B0604020202020204" pitchFamily="34" charset="0"/>
              <a:buChar char="•"/>
            </a:pPr>
            <a:r>
              <a:rPr lang="en-US" b="0" i="0" dirty="0">
                <a:solidFill>
                  <a:srgbClr val="333333"/>
                </a:solidFill>
                <a:effectLst/>
                <a:highlight>
                  <a:srgbClr val="FFFFFF"/>
                </a:highlight>
                <a:latin typeface="+mj-lt"/>
              </a:rPr>
              <a:t>  5.8% of students have experienced stalking since entering college.</a:t>
            </a:r>
          </a:p>
          <a:p>
            <a:pPr marL="285750" indent="-285750">
              <a:buFont typeface="Arial" panose="020B0604020202020204" pitchFamily="34" charset="0"/>
              <a:buChar char="•"/>
            </a:pPr>
            <a:endParaRPr lang="en-US" b="0" i="0" dirty="0">
              <a:solidFill>
                <a:srgbClr val="333333"/>
              </a:solidFill>
              <a:effectLst/>
              <a:highlight>
                <a:srgbClr val="FFFFFF"/>
              </a:highlight>
              <a:latin typeface="inherit"/>
            </a:endParaRPr>
          </a:p>
          <a:p>
            <a:pPr marL="285750" lvl="0" indent="-285750" algn="l" rtl="0">
              <a:spcBef>
                <a:spcPts val="0"/>
              </a:spcBef>
              <a:spcAft>
                <a:spcPts val="0"/>
              </a:spcAft>
              <a:buFont typeface="Arial" panose="020B0604020202020204" pitchFamily="34" charset="0"/>
              <a:buChar char="•"/>
            </a:pPr>
            <a:endParaRPr lang="en-US" dirty="0"/>
          </a:p>
          <a:p>
            <a:pPr marL="285750" lvl="0" indent="-285750" algn="l" rtl="0">
              <a:spcBef>
                <a:spcPts val="0"/>
              </a:spcBef>
              <a:spcAft>
                <a:spcPts val="0"/>
              </a:spcAft>
              <a:buFont typeface="Arial" panose="020B0604020202020204" pitchFamily="34" charset="0"/>
              <a:buChar char="•"/>
            </a:pPr>
            <a:endParaRPr dirty="0"/>
          </a:p>
        </p:txBody>
      </p:sp>
      <p:sp>
        <p:nvSpPr>
          <p:cNvPr id="122" name="Google Shape;122;p32"/>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Title IX</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34"/>
          <p:cNvSpPr txBox="1">
            <a:spLocks noGrp="1"/>
          </p:cNvSpPr>
          <p:nvPr>
            <p:ph type="subTitle" idx="1"/>
          </p:nvPr>
        </p:nvSpPr>
        <p:spPr>
          <a:xfrm>
            <a:off x="3012000" y="1113775"/>
            <a:ext cx="5605200" cy="36477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dirty="0"/>
              <a:t>Sexual Violence is More Prevalent at College Compared to Other Crimes.</a:t>
            </a:r>
          </a:p>
          <a:p>
            <a:pPr marL="285750" lvl="0" indent="-285750" algn="l" rtl="0">
              <a:spcBef>
                <a:spcPts val="0"/>
              </a:spcBef>
              <a:spcAft>
                <a:spcPts val="0"/>
              </a:spcAft>
              <a:buFont typeface="Arial" panose="020B0604020202020204" pitchFamily="34" charset="0"/>
              <a:buChar char="•"/>
            </a:pPr>
            <a:r>
              <a:rPr lang="en-US" dirty="0"/>
              <a:t>College-Age Victims of Sexual Violence Often Do Not Report to Law Enforcement.</a:t>
            </a:r>
          </a:p>
          <a:p>
            <a:pPr marL="285750" lvl="0" indent="-285750" algn="l" rtl="0">
              <a:spcBef>
                <a:spcPts val="0"/>
              </a:spcBef>
              <a:spcAft>
                <a:spcPts val="0"/>
              </a:spcAft>
              <a:buFont typeface="Arial" panose="020B0604020202020204" pitchFamily="34" charset="0"/>
              <a:buChar char="•"/>
            </a:pPr>
            <a:r>
              <a:rPr lang="en-US" dirty="0"/>
              <a:t>Only 20% of female student victims aged 18-24 report to law enforcement.</a:t>
            </a:r>
          </a:p>
          <a:p>
            <a:pPr marL="285750" lvl="0" indent="-285750" algn="l" rtl="0">
              <a:spcBef>
                <a:spcPts val="0"/>
              </a:spcBef>
              <a:spcAft>
                <a:spcPts val="0"/>
              </a:spcAft>
              <a:buFont typeface="Arial" panose="020B0604020202020204" pitchFamily="34" charset="0"/>
              <a:buChar char="•"/>
            </a:pPr>
            <a:r>
              <a:rPr lang="en-US" dirty="0"/>
              <a:t>Only 32% of nonstudent females of the same age do make a report.</a:t>
            </a:r>
          </a:p>
          <a:p>
            <a:pPr marL="285750" lvl="0" indent="-285750" algn="l" rtl="0">
              <a:spcBef>
                <a:spcPts val="0"/>
              </a:spcBef>
              <a:spcAft>
                <a:spcPts val="0"/>
              </a:spcAft>
              <a:buFont typeface="Arial" panose="020B0604020202020204" pitchFamily="34" charset="0"/>
              <a:buChar char="•"/>
            </a:pPr>
            <a:r>
              <a:rPr lang="en-US" dirty="0"/>
              <a:t>Sexual Violence May Occur at a Higher Rate at Certain Times of the Year.</a:t>
            </a:r>
          </a:p>
          <a:p>
            <a:pPr marL="285750" lvl="0" indent="-285750" algn="l" rtl="0">
              <a:spcBef>
                <a:spcPts val="0"/>
              </a:spcBef>
              <a:spcAft>
                <a:spcPts val="0"/>
              </a:spcAft>
              <a:buFont typeface="Arial" panose="020B0604020202020204" pitchFamily="34" charset="0"/>
              <a:buChar char="•"/>
            </a:pPr>
            <a:r>
              <a:rPr lang="en-US" dirty="0"/>
              <a:t>More than 50% of college sexual assaults occur in either August, September, October or November.</a:t>
            </a:r>
          </a:p>
          <a:p>
            <a:pPr marL="285750" lvl="0" indent="-285750" algn="l" rtl="0">
              <a:spcBef>
                <a:spcPts val="0"/>
              </a:spcBef>
              <a:spcAft>
                <a:spcPts val="0"/>
              </a:spcAft>
              <a:buFont typeface="Arial" panose="020B0604020202020204" pitchFamily="34" charset="0"/>
              <a:buChar char="•"/>
            </a:pPr>
            <a:r>
              <a:rPr lang="en-US" dirty="0"/>
              <a:t>Students are at an increased risk during the first few months of their first and second semesters in college.</a:t>
            </a:r>
            <a:endParaRPr dirty="0"/>
          </a:p>
        </p:txBody>
      </p:sp>
      <p:sp>
        <p:nvSpPr>
          <p:cNvPr id="134" name="Google Shape;134;p34"/>
          <p:cNvSpPr txBox="1">
            <a:spLocks noGrp="1"/>
          </p:cNvSpPr>
          <p:nvPr>
            <p:ph type="title"/>
          </p:nvPr>
        </p:nvSpPr>
        <p:spPr>
          <a:xfrm>
            <a:off x="301200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Title IX</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5"/>
          <p:cNvSpPr txBox="1">
            <a:spLocks noGrp="1"/>
          </p:cNvSpPr>
          <p:nvPr>
            <p:ph type="subTitle" idx="1"/>
          </p:nvPr>
        </p:nvSpPr>
        <p:spPr>
          <a:xfrm>
            <a:off x="3012000" y="1113775"/>
            <a:ext cx="56052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Please check out the following websites to learn more about sexual violence: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hlinkClick r:id="rId3"/>
              </a:rPr>
              <a:t>https://rainn.org/</a:t>
            </a:r>
            <a:r>
              <a:rPr lang="en-US" dirty="0"/>
              <a:t> (Rape, Abuse and Incest National Network)</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hlinkClick r:id="rId4"/>
              </a:rPr>
              <a:t>https://ncdsv.org/</a:t>
            </a:r>
            <a:r>
              <a:rPr lang="en-US" dirty="0"/>
              <a:t>  (National Center on Domestic and Sexual Violence)</a:t>
            </a:r>
          </a:p>
          <a:p>
            <a:pPr marL="0" lvl="0" indent="0" algn="l" rtl="0">
              <a:spcBef>
                <a:spcPts val="0"/>
              </a:spcBef>
              <a:spcAft>
                <a:spcPts val="0"/>
              </a:spcAft>
              <a:buNone/>
            </a:pPr>
            <a:endParaRPr dirty="0"/>
          </a:p>
        </p:txBody>
      </p:sp>
      <p:sp>
        <p:nvSpPr>
          <p:cNvPr id="140" name="Google Shape;140;p35"/>
          <p:cNvSpPr txBox="1">
            <a:spLocks noGrp="1"/>
          </p:cNvSpPr>
          <p:nvPr>
            <p:ph type="title"/>
          </p:nvPr>
        </p:nvSpPr>
        <p:spPr>
          <a:xfrm>
            <a:off x="301200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Learning more….</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6"/>
          <p:cNvSpPr txBox="1">
            <a:spLocks noGrp="1"/>
          </p:cNvSpPr>
          <p:nvPr>
            <p:ph type="subTitle" idx="1"/>
          </p:nvPr>
        </p:nvSpPr>
        <p:spPr>
          <a:xfrm>
            <a:off x="3012000" y="1113775"/>
            <a:ext cx="56052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Concordia University prohibits the following offenses which are reportable under Title IX:</a:t>
            </a:r>
          </a:p>
          <a:p>
            <a:pPr marL="0" lvl="0" indent="0" algn="l" rtl="0">
              <a:spcBef>
                <a:spcPts val="0"/>
              </a:spcBef>
              <a:spcAft>
                <a:spcPts val="0"/>
              </a:spcAft>
              <a:buNone/>
            </a:pPr>
            <a:endParaRPr lang="en-US" dirty="0"/>
          </a:p>
          <a:p>
            <a:pPr marL="285750" lvl="0" indent="-285750" algn="l" rtl="0">
              <a:spcBef>
                <a:spcPts val="0"/>
              </a:spcBef>
              <a:spcAft>
                <a:spcPts val="0"/>
              </a:spcAft>
              <a:buFont typeface="Arial" panose="020B0604020202020204" pitchFamily="34" charset="0"/>
              <a:buChar char="•"/>
            </a:pPr>
            <a:r>
              <a:rPr lang="en-US" dirty="0"/>
              <a:t>Sexual Harassment</a:t>
            </a:r>
          </a:p>
          <a:p>
            <a:pPr marL="285750" lvl="0" indent="-285750" algn="l" rtl="0">
              <a:spcBef>
                <a:spcPts val="0"/>
              </a:spcBef>
              <a:spcAft>
                <a:spcPts val="0"/>
              </a:spcAft>
              <a:buFont typeface="Arial" panose="020B0604020202020204" pitchFamily="34" charset="0"/>
              <a:buChar char="•"/>
            </a:pPr>
            <a:r>
              <a:rPr lang="en-US" dirty="0"/>
              <a:t>Intimate Partner Violence</a:t>
            </a:r>
          </a:p>
          <a:p>
            <a:pPr marL="285750" lvl="0" indent="-285750" algn="l" rtl="0">
              <a:spcBef>
                <a:spcPts val="0"/>
              </a:spcBef>
              <a:spcAft>
                <a:spcPts val="0"/>
              </a:spcAft>
              <a:buFont typeface="Arial" panose="020B0604020202020204" pitchFamily="34" charset="0"/>
              <a:buChar char="•"/>
            </a:pPr>
            <a:r>
              <a:rPr lang="en-US" dirty="0"/>
              <a:t>Stalking</a:t>
            </a:r>
          </a:p>
          <a:p>
            <a:pPr marL="285750" lvl="0" indent="-285750" algn="l" rtl="0">
              <a:spcBef>
                <a:spcPts val="0"/>
              </a:spcBef>
              <a:spcAft>
                <a:spcPts val="0"/>
              </a:spcAft>
              <a:buFont typeface="Arial" panose="020B0604020202020204" pitchFamily="34" charset="0"/>
              <a:buChar char="•"/>
            </a:pPr>
            <a:r>
              <a:rPr lang="en-US" dirty="0"/>
              <a:t>Gender-Based Harassment</a:t>
            </a:r>
          </a:p>
          <a:p>
            <a:pPr marL="285750" lvl="0" indent="-285750" algn="l" rtl="0">
              <a:spcBef>
                <a:spcPts val="0"/>
              </a:spcBef>
              <a:spcAft>
                <a:spcPts val="0"/>
              </a:spcAft>
              <a:buFont typeface="Arial" panose="020B0604020202020204" pitchFamily="34" charset="0"/>
              <a:buChar char="•"/>
            </a:pPr>
            <a:r>
              <a:rPr lang="en-US" dirty="0"/>
              <a:t>Sexual Violence/Assault/Misconduct</a:t>
            </a:r>
          </a:p>
          <a:p>
            <a:pPr marL="285750" lvl="0" indent="-285750" algn="l" rtl="0">
              <a:spcBef>
                <a:spcPts val="0"/>
              </a:spcBef>
              <a:spcAft>
                <a:spcPts val="0"/>
              </a:spcAft>
              <a:buFont typeface="Arial" panose="020B0604020202020204" pitchFamily="34" charset="0"/>
              <a:buChar char="•"/>
            </a:pPr>
            <a:r>
              <a:rPr lang="en-US" dirty="0"/>
              <a:t>Extortion</a:t>
            </a:r>
          </a:p>
          <a:p>
            <a:pPr marL="285750" lvl="0" indent="-285750" algn="l" rtl="0">
              <a:spcBef>
                <a:spcPts val="0"/>
              </a:spcBef>
              <a:spcAft>
                <a:spcPts val="0"/>
              </a:spcAft>
              <a:buFont typeface="Arial" panose="020B0604020202020204" pitchFamily="34" charset="0"/>
              <a:buChar char="•"/>
            </a:pPr>
            <a:r>
              <a:rPr lang="en-US" dirty="0"/>
              <a:t>Deepfakes depicting intimate or sex acts (Revenge Porn)</a:t>
            </a:r>
          </a:p>
          <a:p>
            <a:pPr marL="285750" lvl="0" indent="-285750" algn="l" rtl="0">
              <a:spcBef>
                <a:spcPts val="0"/>
              </a:spcBef>
              <a:spcAft>
                <a:spcPts val="0"/>
              </a:spcAft>
              <a:buFont typeface="Arial" panose="020B0604020202020204" pitchFamily="34" charset="0"/>
              <a:buChar char="•"/>
            </a:pPr>
            <a:r>
              <a:rPr lang="en-US" dirty="0"/>
              <a:t>Sex trafficking</a:t>
            </a:r>
          </a:p>
          <a:p>
            <a:pPr marL="285750" lvl="0" indent="-285750" algn="l" rtl="0">
              <a:spcBef>
                <a:spcPts val="0"/>
              </a:spcBef>
              <a:spcAft>
                <a:spcPts val="0"/>
              </a:spcAft>
              <a:buFont typeface="Arial" panose="020B0604020202020204" pitchFamily="34" charset="0"/>
              <a:buChar char="•"/>
            </a:pPr>
            <a:r>
              <a:rPr lang="en-US" dirty="0"/>
              <a:t>Sexual Exploitation</a:t>
            </a:r>
          </a:p>
          <a:p>
            <a:pPr marL="285750" lvl="0" indent="-285750" algn="l" rtl="0">
              <a:spcBef>
                <a:spcPts val="0"/>
              </a:spcBef>
              <a:spcAft>
                <a:spcPts val="0"/>
              </a:spcAft>
              <a:buFont typeface="Arial" panose="020B0604020202020204" pitchFamily="34" charset="0"/>
              <a:buChar char="•"/>
            </a:pPr>
            <a:endParaRPr lang="en-US" dirty="0"/>
          </a:p>
          <a:p>
            <a:pPr marL="285750" lvl="0" indent="-285750" algn="l" rtl="0">
              <a:spcBef>
                <a:spcPts val="0"/>
              </a:spcBef>
              <a:spcAft>
                <a:spcPts val="0"/>
              </a:spcAft>
              <a:buFont typeface="Arial" panose="020B0604020202020204" pitchFamily="34" charset="0"/>
              <a:buChar char="•"/>
            </a:pPr>
            <a:endParaRPr dirty="0"/>
          </a:p>
        </p:txBody>
      </p:sp>
      <p:sp>
        <p:nvSpPr>
          <p:cNvPr id="146" name="Google Shape;146;p36"/>
          <p:cNvSpPr txBox="1">
            <a:spLocks noGrp="1"/>
          </p:cNvSpPr>
          <p:nvPr>
            <p:ph type="title"/>
          </p:nvPr>
        </p:nvSpPr>
        <p:spPr>
          <a:xfrm>
            <a:off x="301200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What is Reportable Conduct</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7"/>
          <p:cNvSpPr txBox="1">
            <a:spLocks noGrp="1"/>
          </p:cNvSpPr>
          <p:nvPr>
            <p:ph type="subTitle" idx="1"/>
          </p:nvPr>
        </p:nvSpPr>
        <p:spPr>
          <a:xfrm>
            <a:off x="3012000" y="1113775"/>
            <a:ext cx="56052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Quid Pro Quo</a:t>
            </a:r>
          </a:p>
          <a:p>
            <a:pPr marL="285750" lvl="0" indent="-285750" algn="l" rtl="0">
              <a:spcBef>
                <a:spcPts val="0"/>
              </a:spcBef>
              <a:spcAft>
                <a:spcPts val="0"/>
              </a:spcAft>
              <a:buFont typeface="Arial" panose="020B0604020202020204" pitchFamily="34" charset="0"/>
              <a:buChar char="•"/>
            </a:pPr>
            <a:r>
              <a:rPr lang="en-US" dirty="0"/>
              <a:t>Something for something</a:t>
            </a:r>
          </a:p>
          <a:p>
            <a:pPr marL="285750" lvl="0" indent="-285750" algn="l" rtl="0">
              <a:spcBef>
                <a:spcPts val="0"/>
              </a:spcBef>
              <a:spcAft>
                <a:spcPts val="0"/>
              </a:spcAft>
              <a:buFont typeface="Arial" panose="020B0604020202020204" pitchFamily="34" charset="0"/>
              <a:buChar char="•"/>
            </a:pPr>
            <a:r>
              <a:rPr lang="en-US" dirty="0"/>
              <a:t>Abuse of position or authority</a:t>
            </a:r>
          </a:p>
          <a:p>
            <a:pPr lvl="0" algn="l" rtl="0">
              <a:spcBef>
                <a:spcPts val="0"/>
              </a:spcBef>
              <a:spcAft>
                <a:spcPts val="0"/>
              </a:spcAft>
            </a:pPr>
            <a:endParaRPr lang="en-US" dirty="0"/>
          </a:p>
          <a:p>
            <a:pPr lvl="0" algn="l" rtl="0">
              <a:spcBef>
                <a:spcPts val="0"/>
              </a:spcBef>
              <a:spcAft>
                <a:spcPts val="0"/>
              </a:spcAft>
            </a:pPr>
            <a:r>
              <a:rPr lang="en-US" b="1" dirty="0"/>
              <a:t>VAWA Crimes</a:t>
            </a:r>
          </a:p>
          <a:p>
            <a:pPr marL="285750" lvl="0" indent="-285750" algn="l" rtl="0">
              <a:spcBef>
                <a:spcPts val="0"/>
              </a:spcBef>
              <a:spcAft>
                <a:spcPts val="0"/>
              </a:spcAft>
              <a:buFont typeface="Arial" panose="020B0604020202020204" pitchFamily="34" charset="0"/>
              <a:buChar char="•"/>
            </a:pPr>
            <a:r>
              <a:rPr lang="en-US" dirty="0"/>
              <a:t>Sexual Assault</a:t>
            </a:r>
          </a:p>
          <a:p>
            <a:pPr marL="285750" lvl="0" indent="-285750" algn="l" rtl="0">
              <a:spcBef>
                <a:spcPts val="0"/>
              </a:spcBef>
              <a:spcAft>
                <a:spcPts val="0"/>
              </a:spcAft>
              <a:buFont typeface="Arial" panose="020B0604020202020204" pitchFamily="34" charset="0"/>
              <a:buChar char="•"/>
            </a:pPr>
            <a:r>
              <a:rPr lang="en-US" dirty="0"/>
              <a:t>Dating Violence</a:t>
            </a:r>
          </a:p>
          <a:p>
            <a:pPr marL="285750" lvl="0" indent="-285750" algn="l" rtl="0">
              <a:spcBef>
                <a:spcPts val="0"/>
              </a:spcBef>
              <a:spcAft>
                <a:spcPts val="0"/>
              </a:spcAft>
              <a:buFont typeface="Arial" panose="020B0604020202020204" pitchFamily="34" charset="0"/>
              <a:buChar char="•"/>
            </a:pPr>
            <a:r>
              <a:rPr lang="en-US" dirty="0"/>
              <a:t>Domestic Violence</a:t>
            </a:r>
          </a:p>
          <a:p>
            <a:pPr marL="285750" lvl="0" indent="-285750" rtl="0">
              <a:spcBef>
                <a:spcPts val="0"/>
              </a:spcBef>
              <a:spcAft>
                <a:spcPts val="0"/>
              </a:spcAft>
              <a:buFont typeface="Arial" panose="020B0604020202020204" pitchFamily="34" charset="0"/>
              <a:buChar char="•"/>
            </a:pPr>
            <a:r>
              <a:rPr lang="en-US" dirty="0"/>
              <a:t>Stalking</a:t>
            </a:r>
          </a:p>
          <a:p>
            <a:pPr marL="285750" lvl="0" indent="-285750" rtl="0">
              <a:spcBef>
                <a:spcPts val="0"/>
              </a:spcBef>
              <a:spcAft>
                <a:spcPts val="0"/>
              </a:spcAft>
              <a:buFont typeface="Arial" panose="020B0604020202020204" pitchFamily="34" charset="0"/>
              <a:buChar char="•"/>
            </a:pPr>
            <a:endParaRPr lang="en-US" dirty="0"/>
          </a:p>
          <a:p>
            <a:pPr lvl="0" rtl="0">
              <a:spcBef>
                <a:spcPts val="0"/>
              </a:spcBef>
              <a:spcAft>
                <a:spcPts val="0"/>
              </a:spcAft>
            </a:pPr>
            <a:r>
              <a:rPr lang="en-US" b="1" dirty="0"/>
              <a:t>Hostile Environment</a:t>
            </a:r>
          </a:p>
          <a:p>
            <a:pPr marL="285750" lvl="0" indent="-285750" rtl="0">
              <a:spcBef>
                <a:spcPts val="0"/>
              </a:spcBef>
              <a:spcAft>
                <a:spcPts val="0"/>
              </a:spcAft>
              <a:buFont typeface="Arial" panose="020B0604020202020204" pitchFamily="34" charset="0"/>
              <a:buChar char="•"/>
            </a:pPr>
            <a:r>
              <a:rPr lang="en-US" dirty="0"/>
              <a:t>Unwelcome sex-based conduct that is subjectively and objectively offensive and is so severe or pervasive that it limits or denies a person’s ability to participate in/benefit from a program or activity.</a:t>
            </a:r>
            <a:endParaRPr dirty="0"/>
          </a:p>
        </p:txBody>
      </p:sp>
      <p:sp>
        <p:nvSpPr>
          <p:cNvPr id="152" name="Google Shape;152;p37"/>
          <p:cNvSpPr txBox="1">
            <a:spLocks noGrp="1"/>
          </p:cNvSpPr>
          <p:nvPr>
            <p:ph type="title"/>
          </p:nvPr>
        </p:nvSpPr>
        <p:spPr>
          <a:xfrm>
            <a:off x="301200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Types of  Sexual Harassment</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269B1C3-FFD3-5DF0-0289-884C163E038B}"/>
              </a:ext>
            </a:extLst>
          </p:cNvPr>
          <p:cNvSpPr>
            <a:spLocks noGrp="1"/>
          </p:cNvSpPr>
          <p:nvPr>
            <p:ph type="subTitle" idx="1"/>
          </p:nvPr>
        </p:nvSpPr>
        <p:spPr/>
        <p:txBody>
          <a:bodyPr/>
          <a:lstStyle/>
          <a:p>
            <a:pPr marL="285750" indent="-285750">
              <a:buFont typeface="Arial" panose="020B0604020202020204" pitchFamily="34" charset="0"/>
              <a:buChar char="•"/>
            </a:pPr>
            <a:r>
              <a:rPr lang="en-US" sz="2400" dirty="0"/>
              <a:t>Includes dating violence and domestic violence</a:t>
            </a:r>
          </a:p>
          <a:p>
            <a:pPr marL="285750" indent="-285750">
              <a:buFont typeface="Arial" panose="020B0604020202020204" pitchFamily="34" charset="0"/>
              <a:buChar char="•"/>
            </a:pPr>
            <a:r>
              <a:rPr lang="en-US" sz="2400" dirty="0"/>
              <a:t>This is a pattern of abusive behaviors</a:t>
            </a:r>
          </a:p>
          <a:p>
            <a:pPr marL="285750" indent="-285750">
              <a:buFont typeface="Arial" panose="020B0604020202020204" pitchFamily="34" charset="0"/>
              <a:buChar char="•"/>
            </a:pPr>
            <a:r>
              <a:rPr lang="en-US" sz="2400" dirty="0"/>
              <a:t>Exert “power” over current or former partner</a:t>
            </a:r>
          </a:p>
          <a:p>
            <a:pPr marL="285750" indent="-285750">
              <a:buFont typeface="Arial" panose="020B0604020202020204" pitchFamily="34" charset="0"/>
              <a:buChar char="•"/>
            </a:pPr>
            <a:r>
              <a:rPr lang="en-US" sz="2400" dirty="0"/>
              <a:t>It can include emotional (psychological), sexual, verbal or economic actions or physical threats of violence.</a:t>
            </a:r>
          </a:p>
        </p:txBody>
      </p:sp>
      <p:sp>
        <p:nvSpPr>
          <p:cNvPr id="3" name="Title 2">
            <a:extLst>
              <a:ext uri="{FF2B5EF4-FFF2-40B4-BE49-F238E27FC236}">
                <a16:creationId xmlns:a16="http://schemas.microsoft.com/office/drawing/2014/main" id="{3AB7DC38-5220-D8F8-34AF-F5DB8D249EBD}"/>
              </a:ext>
            </a:extLst>
          </p:cNvPr>
          <p:cNvSpPr>
            <a:spLocks noGrp="1"/>
          </p:cNvSpPr>
          <p:nvPr>
            <p:ph type="title"/>
          </p:nvPr>
        </p:nvSpPr>
        <p:spPr/>
        <p:txBody>
          <a:bodyPr/>
          <a:lstStyle/>
          <a:p>
            <a:r>
              <a:rPr lang="en-US" dirty="0"/>
              <a:t>Intimate Partner Violence</a:t>
            </a:r>
          </a:p>
        </p:txBody>
      </p:sp>
    </p:spTree>
    <p:extLst>
      <p:ext uri="{BB962C8B-B14F-4D97-AF65-F5344CB8AC3E}">
        <p14:creationId xmlns:p14="http://schemas.microsoft.com/office/powerpoint/2010/main" val="256969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8"/>
          <p:cNvSpPr txBox="1">
            <a:spLocks noGrp="1"/>
          </p:cNvSpPr>
          <p:nvPr>
            <p:ph type="subTitle" idx="1"/>
          </p:nvPr>
        </p:nvSpPr>
        <p:spPr>
          <a:xfrm>
            <a:off x="3012000" y="1113775"/>
            <a:ext cx="5605200" cy="364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Stalking is a pattern of unwelcome or unwanted behavior that causes a person to feel:</a:t>
            </a:r>
          </a:p>
          <a:p>
            <a:pPr marL="0" lvl="0" indent="0" algn="l" rtl="0">
              <a:spcBef>
                <a:spcPts val="0"/>
              </a:spcBef>
              <a:spcAft>
                <a:spcPts val="0"/>
              </a:spcAft>
              <a:buNone/>
            </a:pPr>
            <a:endParaRPr lang="en-US" dirty="0"/>
          </a:p>
          <a:p>
            <a:pPr marL="285750" lvl="0" indent="-285750" algn="l" rtl="0">
              <a:spcBef>
                <a:spcPts val="0"/>
              </a:spcBef>
              <a:spcAft>
                <a:spcPts val="0"/>
              </a:spcAft>
              <a:buFont typeface="Arial" panose="020B0604020202020204" pitchFamily="34" charset="0"/>
              <a:buChar char="•"/>
            </a:pPr>
            <a:r>
              <a:rPr lang="en-US" dirty="0"/>
              <a:t>Frightened</a:t>
            </a:r>
          </a:p>
          <a:p>
            <a:pPr marL="285750" lvl="0" indent="-285750" algn="l" rtl="0">
              <a:spcBef>
                <a:spcPts val="0"/>
              </a:spcBef>
              <a:spcAft>
                <a:spcPts val="0"/>
              </a:spcAft>
              <a:buFont typeface="Arial" panose="020B0604020202020204" pitchFamily="34" charset="0"/>
              <a:buChar char="•"/>
            </a:pPr>
            <a:r>
              <a:rPr lang="en-US" dirty="0"/>
              <a:t>Threatened</a:t>
            </a:r>
          </a:p>
          <a:p>
            <a:pPr marL="285750" lvl="0" indent="-285750" algn="l" rtl="0">
              <a:spcBef>
                <a:spcPts val="0"/>
              </a:spcBef>
              <a:spcAft>
                <a:spcPts val="0"/>
              </a:spcAft>
              <a:buFont typeface="Arial" panose="020B0604020202020204" pitchFamily="34" charset="0"/>
              <a:buChar char="•"/>
            </a:pPr>
            <a:r>
              <a:rPr lang="en-US" dirty="0"/>
              <a:t>Intimidated</a:t>
            </a:r>
          </a:p>
          <a:p>
            <a:pPr marL="285750" lvl="0" indent="-285750" algn="l" rtl="0">
              <a:spcBef>
                <a:spcPts val="0"/>
              </a:spcBef>
              <a:spcAft>
                <a:spcPts val="0"/>
              </a:spcAft>
              <a:buFont typeface="Arial" panose="020B0604020202020204" pitchFamily="34" charset="0"/>
              <a:buChar char="•"/>
            </a:pPr>
            <a:r>
              <a:rPr lang="en-US"/>
              <a:t>Suffer Substantial Emotional </a:t>
            </a:r>
            <a:r>
              <a:rPr lang="en-US" dirty="0"/>
              <a:t>Distress</a:t>
            </a:r>
          </a:p>
          <a:p>
            <a:pPr marL="285750" lvl="0" indent="-285750" algn="l" rtl="0">
              <a:spcBef>
                <a:spcPts val="0"/>
              </a:spcBef>
              <a:spcAft>
                <a:spcPts val="0"/>
              </a:spcAft>
              <a:buFont typeface="Arial" panose="020B0604020202020204" pitchFamily="34" charset="0"/>
              <a:buChar char="•"/>
            </a:pPr>
            <a:endParaRPr dirty="0"/>
          </a:p>
        </p:txBody>
      </p:sp>
      <p:sp>
        <p:nvSpPr>
          <p:cNvPr id="158" name="Google Shape;158;p38"/>
          <p:cNvSpPr txBox="1">
            <a:spLocks noGrp="1"/>
          </p:cNvSpPr>
          <p:nvPr>
            <p:ph type="title"/>
          </p:nvPr>
        </p:nvSpPr>
        <p:spPr>
          <a:xfrm>
            <a:off x="301200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Stalking</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9"/>
          <p:cNvSpPr txBox="1">
            <a:spLocks noGrp="1"/>
          </p:cNvSpPr>
          <p:nvPr>
            <p:ph type="subTitle" idx="1"/>
          </p:nvPr>
        </p:nvSpPr>
        <p:spPr>
          <a:xfrm>
            <a:off x="3012000" y="1113775"/>
            <a:ext cx="5605200" cy="36477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sz="2400" dirty="0"/>
              <a:t>Gender-based harassment includes acts of verbal, nonverbal, or physical aggression, intimidation, or hostility based on gender or gender stereotyping, even if those acts do not involve conduct of a sexual nature.</a:t>
            </a:r>
            <a:endParaRPr sz="2400" dirty="0"/>
          </a:p>
        </p:txBody>
      </p:sp>
      <p:sp>
        <p:nvSpPr>
          <p:cNvPr id="164" name="Google Shape;164;p39"/>
          <p:cNvSpPr txBox="1">
            <a:spLocks noGrp="1"/>
          </p:cNvSpPr>
          <p:nvPr>
            <p:ph type="title"/>
          </p:nvPr>
        </p:nvSpPr>
        <p:spPr>
          <a:xfrm>
            <a:off x="301200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Gender-Based Harassment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0"/>
          <p:cNvSpPr txBox="1">
            <a:spLocks noGrp="1"/>
          </p:cNvSpPr>
          <p:nvPr>
            <p:ph type="subTitle" idx="1"/>
          </p:nvPr>
        </p:nvSpPr>
        <p:spPr>
          <a:xfrm>
            <a:off x="318150" y="1113775"/>
            <a:ext cx="8407800" cy="287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Sexual Misconduct includes the following:</a:t>
            </a:r>
          </a:p>
          <a:p>
            <a:pPr marL="285750" lvl="0" indent="-285750" algn="l" rtl="0">
              <a:spcBef>
                <a:spcPts val="0"/>
              </a:spcBef>
              <a:spcAft>
                <a:spcPts val="0"/>
              </a:spcAft>
              <a:buFont typeface="Arial" panose="020B0604020202020204" pitchFamily="34" charset="0"/>
              <a:buChar char="•"/>
            </a:pPr>
            <a:r>
              <a:rPr lang="en-US" sz="1800" dirty="0"/>
              <a:t>Sexual Assault</a:t>
            </a:r>
          </a:p>
          <a:p>
            <a:pPr marL="285750" lvl="0" indent="-285750" algn="l" rtl="0">
              <a:spcBef>
                <a:spcPts val="0"/>
              </a:spcBef>
              <a:spcAft>
                <a:spcPts val="0"/>
              </a:spcAft>
              <a:buFont typeface="Arial" panose="020B0604020202020204" pitchFamily="34" charset="0"/>
              <a:buChar char="•"/>
            </a:pPr>
            <a:r>
              <a:rPr lang="en-US" sz="1800" dirty="0"/>
              <a:t>Domestic Violence</a:t>
            </a:r>
          </a:p>
          <a:p>
            <a:pPr marL="285750" lvl="0" indent="-285750" algn="l" rtl="0">
              <a:spcBef>
                <a:spcPts val="0"/>
              </a:spcBef>
              <a:spcAft>
                <a:spcPts val="0"/>
              </a:spcAft>
              <a:buFont typeface="Arial" panose="020B0604020202020204" pitchFamily="34" charset="0"/>
              <a:buChar char="•"/>
            </a:pPr>
            <a:r>
              <a:rPr lang="en-US" sz="1800" dirty="0"/>
              <a:t>Dating Violence</a:t>
            </a:r>
          </a:p>
          <a:p>
            <a:pPr marL="285750" lvl="0" indent="-285750" algn="l" rtl="0">
              <a:spcBef>
                <a:spcPts val="0"/>
              </a:spcBef>
              <a:spcAft>
                <a:spcPts val="0"/>
              </a:spcAft>
              <a:buFont typeface="Arial" panose="020B0604020202020204" pitchFamily="34" charset="0"/>
              <a:buChar char="•"/>
            </a:pPr>
            <a:r>
              <a:rPr lang="en-US" sz="1800" dirty="0"/>
              <a:t>Stalking</a:t>
            </a:r>
          </a:p>
          <a:p>
            <a:pPr marL="285750" lvl="0" indent="-285750" algn="l" rtl="0">
              <a:spcBef>
                <a:spcPts val="0"/>
              </a:spcBef>
              <a:spcAft>
                <a:spcPts val="0"/>
              </a:spcAft>
              <a:buFont typeface="Arial" panose="020B0604020202020204" pitchFamily="34" charset="0"/>
              <a:buChar char="•"/>
            </a:pPr>
            <a:r>
              <a:rPr lang="en-US" sz="1800" dirty="0"/>
              <a:t>Nonconsensual distribution of sexual images, including deepfakes depicting intimate parts or sex acts.</a:t>
            </a:r>
          </a:p>
          <a:p>
            <a:pPr marL="285750" lvl="0" indent="-285750" algn="l" rtl="0">
              <a:spcBef>
                <a:spcPts val="0"/>
              </a:spcBef>
              <a:spcAft>
                <a:spcPts val="0"/>
              </a:spcAft>
              <a:buFont typeface="Arial" panose="020B0604020202020204" pitchFamily="34" charset="0"/>
              <a:buChar char="•"/>
            </a:pPr>
            <a:r>
              <a:rPr lang="en-US" sz="1800" dirty="0"/>
              <a:t>Sexual Extortion</a:t>
            </a:r>
          </a:p>
          <a:p>
            <a:pPr marL="285750" lvl="0" indent="-285750" algn="l" rtl="0">
              <a:spcBef>
                <a:spcPts val="0"/>
              </a:spcBef>
              <a:spcAft>
                <a:spcPts val="0"/>
              </a:spcAft>
              <a:buFont typeface="Arial" panose="020B0604020202020204" pitchFamily="34" charset="0"/>
              <a:buChar char="•"/>
            </a:pPr>
            <a:r>
              <a:rPr lang="en-US" sz="1800" dirty="0"/>
              <a:t>Sex Trafficking</a:t>
            </a:r>
          </a:p>
          <a:p>
            <a:pPr marL="285750" lvl="0" indent="-285750" algn="l" rtl="0">
              <a:spcBef>
                <a:spcPts val="0"/>
              </a:spcBef>
              <a:spcAft>
                <a:spcPts val="0"/>
              </a:spcAft>
              <a:buFont typeface="Arial" panose="020B0604020202020204" pitchFamily="34" charset="0"/>
              <a:buChar char="•"/>
            </a:pPr>
            <a:endParaRPr dirty="0"/>
          </a:p>
        </p:txBody>
      </p:sp>
      <p:sp>
        <p:nvSpPr>
          <p:cNvPr id="170" name="Google Shape;170;p40"/>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Sexual Misconduct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41"/>
          <p:cNvSpPr txBox="1">
            <a:spLocks noGrp="1"/>
          </p:cNvSpPr>
          <p:nvPr>
            <p:ph type="subTitle" idx="1"/>
          </p:nvPr>
        </p:nvSpPr>
        <p:spPr>
          <a:xfrm>
            <a:off x="318150" y="1113775"/>
            <a:ext cx="8407800" cy="215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800" b="1" dirty="0"/>
              <a:t>Any sexual act directed against another person without the consent of that person, including instances where the individual is incapable of giving consent.</a:t>
            </a:r>
            <a:endParaRPr sz="2800" b="1" dirty="0"/>
          </a:p>
        </p:txBody>
      </p:sp>
      <p:sp>
        <p:nvSpPr>
          <p:cNvPr id="176" name="Google Shape;176;p41"/>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Sexual Assault</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42"/>
          <p:cNvSpPr txBox="1">
            <a:spLocks noGrp="1"/>
          </p:cNvSpPr>
          <p:nvPr>
            <p:ph type="subTitle" idx="1"/>
          </p:nvPr>
        </p:nvSpPr>
        <p:spPr>
          <a:xfrm>
            <a:off x="318150" y="1113774"/>
            <a:ext cx="8516400" cy="2248625"/>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US" sz="2000" dirty="0"/>
              <a:t>Rape</a:t>
            </a:r>
          </a:p>
          <a:p>
            <a:pPr marL="285750" lvl="0" indent="-285750" algn="l" rtl="0">
              <a:spcBef>
                <a:spcPts val="0"/>
              </a:spcBef>
              <a:spcAft>
                <a:spcPts val="0"/>
              </a:spcAft>
              <a:buFont typeface="Arial" panose="020B0604020202020204" pitchFamily="34" charset="0"/>
              <a:buChar char="•"/>
            </a:pPr>
            <a:r>
              <a:rPr lang="en-US" sz="2000" dirty="0"/>
              <a:t>Fondling</a:t>
            </a:r>
          </a:p>
          <a:p>
            <a:pPr marL="285750" lvl="0" indent="-285750" algn="l" rtl="0">
              <a:spcBef>
                <a:spcPts val="0"/>
              </a:spcBef>
              <a:spcAft>
                <a:spcPts val="0"/>
              </a:spcAft>
              <a:buFont typeface="Arial" panose="020B0604020202020204" pitchFamily="34" charset="0"/>
              <a:buChar char="•"/>
            </a:pPr>
            <a:r>
              <a:rPr lang="en-US" sz="2000" dirty="0"/>
              <a:t>Incest</a:t>
            </a:r>
          </a:p>
          <a:p>
            <a:pPr marL="285750" lvl="0" indent="-285750" algn="l" rtl="0">
              <a:spcBef>
                <a:spcPts val="0"/>
              </a:spcBef>
              <a:spcAft>
                <a:spcPts val="0"/>
              </a:spcAft>
              <a:buFont typeface="Arial" panose="020B0604020202020204" pitchFamily="34" charset="0"/>
              <a:buChar char="•"/>
            </a:pPr>
            <a:r>
              <a:rPr lang="en-US" sz="2000" dirty="0"/>
              <a:t>Statutory Rape (age of 16 or younger in the State of MN) and consent is not a defense.</a:t>
            </a:r>
          </a:p>
          <a:p>
            <a:pPr marL="285750" lvl="0" indent="-285750" algn="l" rtl="0">
              <a:spcBef>
                <a:spcPts val="0"/>
              </a:spcBef>
              <a:spcAft>
                <a:spcPts val="0"/>
              </a:spcAft>
              <a:buFont typeface="Arial" panose="020B0604020202020204" pitchFamily="34" charset="0"/>
              <a:buChar char="•"/>
            </a:pPr>
            <a:r>
              <a:rPr lang="en-US" sz="2000" dirty="0"/>
              <a:t>Sexual Assault with an Object</a:t>
            </a:r>
          </a:p>
          <a:p>
            <a:pPr marL="285750" lvl="0" indent="-285750" algn="l" rtl="0">
              <a:spcBef>
                <a:spcPts val="0"/>
              </a:spcBef>
              <a:spcAft>
                <a:spcPts val="0"/>
              </a:spcAft>
              <a:buFont typeface="Arial" panose="020B0604020202020204" pitchFamily="34" charset="0"/>
              <a:buChar char="•"/>
            </a:pPr>
            <a:r>
              <a:rPr lang="en-US" sz="2000" dirty="0"/>
              <a:t>Sodomy (anal or oral intercourse)</a:t>
            </a:r>
          </a:p>
          <a:p>
            <a:pPr marL="0" lvl="0" indent="0" algn="l" rtl="0">
              <a:spcBef>
                <a:spcPts val="0"/>
              </a:spcBef>
              <a:spcAft>
                <a:spcPts val="0"/>
              </a:spcAft>
              <a:buNone/>
            </a:pPr>
            <a:endParaRPr dirty="0"/>
          </a:p>
        </p:txBody>
      </p:sp>
      <p:sp>
        <p:nvSpPr>
          <p:cNvPr id="182" name="Google Shape;182;p42"/>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Sexual Assault Includes…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E6D5510-4766-FBFD-3A27-FFBC6CE88A19}"/>
              </a:ext>
            </a:extLst>
          </p:cNvPr>
          <p:cNvSpPr>
            <a:spLocks noGrp="1"/>
          </p:cNvSpPr>
          <p:nvPr>
            <p:ph type="subTitle" idx="1"/>
          </p:nvPr>
        </p:nvSpPr>
        <p:spPr>
          <a:xfrm>
            <a:off x="318150" y="847024"/>
            <a:ext cx="8407800" cy="3089710"/>
          </a:xfrm>
        </p:spPr>
        <p:txBody>
          <a:bodyPr/>
          <a:lstStyle/>
          <a:p>
            <a:r>
              <a:rPr lang="en-US" sz="1800" dirty="0"/>
              <a:t>When someone applies pressure to your neck that partially or completely restricts airflow or blood flow to your brain during sex. It can also be called breath play or erotic asphyxiation.</a:t>
            </a:r>
          </a:p>
          <a:p>
            <a:endParaRPr lang="en-US" sz="1800" dirty="0"/>
          </a:p>
          <a:p>
            <a:r>
              <a:rPr lang="en-US" sz="1800" dirty="0"/>
              <a:t>Sexual Choking is a felony offense in all 50 states and several U.S. territories, even if both partners verbally agree to it.</a:t>
            </a:r>
          </a:p>
          <a:p>
            <a:endParaRPr lang="en-US" sz="1800" dirty="0"/>
          </a:p>
          <a:p>
            <a:r>
              <a:rPr lang="en-US" sz="1800" dirty="0"/>
              <a:t>Consent is not a defense to bodily harm and consent cannot be given for a potentially deadly act.</a:t>
            </a:r>
          </a:p>
        </p:txBody>
      </p:sp>
      <p:sp>
        <p:nvSpPr>
          <p:cNvPr id="3" name="Title 2">
            <a:extLst>
              <a:ext uri="{FF2B5EF4-FFF2-40B4-BE49-F238E27FC236}">
                <a16:creationId xmlns:a16="http://schemas.microsoft.com/office/drawing/2014/main" id="{34C49D29-370E-A46E-C5A2-B68B2A1D7B97}"/>
              </a:ext>
            </a:extLst>
          </p:cNvPr>
          <p:cNvSpPr>
            <a:spLocks noGrp="1"/>
          </p:cNvSpPr>
          <p:nvPr>
            <p:ph type="title"/>
          </p:nvPr>
        </p:nvSpPr>
        <p:spPr/>
        <p:txBody>
          <a:bodyPr/>
          <a:lstStyle/>
          <a:p>
            <a:r>
              <a:rPr lang="en-US" dirty="0"/>
              <a:t>Sexual Choking</a:t>
            </a:r>
          </a:p>
        </p:txBody>
      </p:sp>
    </p:spTree>
    <p:extLst>
      <p:ext uri="{BB962C8B-B14F-4D97-AF65-F5344CB8AC3E}">
        <p14:creationId xmlns:p14="http://schemas.microsoft.com/office/powerpoint/2010/main" val="928834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9056D19-5AF2-5B3F-FE62-9B8AA430866F}"/>
              </a:ext>
            </a:extLst>
          </p:cNvPr>
          <p:cNvSpPr>
            <a:spLocks noGrp="1"/>
          </p:cNvSpPr>
          <p:nvPr>
            <p:ph type="subTitle" idx="1"/>
          </p:nvPr>
        </p:nvSpPr>
        <p:spPr>
          <a:xfrm>
            <a:off x="318150" y="1232034"/>
            <a:ext cx="8407800" cy="3234088"/>
          </a:xfrm>
        </p:spPr>
        <p:txBody>
          <a:bodyPr/>
          <a:lstStyle/>
          <a:p>
            <a:pPr marL="285750" indent="-285750">
              <a:buFont typeface="Arial" panose="020B0604020202020204" pitchFamily="34" charset="0"/>
              <a:buChar char="•"/>
            </a:pPr>
            <a:r>
              <a:rPr lang="en-US" sz="1800" dirty="0"/>
              <a:t>53% of college students report they never or only sometimes consented to sexual choking before being choked. Few discussed the practice prior to the choking encounter.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1800" dirty="0"/>
              <a:t>19% of undergraduate college students who engaged in multiple choking events were choked more than 25 times.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1800" dirty="0"/>
              <a:t>16% of women and one-third of LGBTQ+ undergraduate and graduate students reported feeling scared while being choked.</a:t>
            </a:r>
          </a:p>
          <a:p>
            <a:pPr marL="285750" indent="-285750">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08A048F3-8726-56A2-B79C-B9D7971108B6}"/>
              </a:ext>
            </a:extLst>
          </p:cNvPr>
          <p:cNvSpPr>
            <a:spLocks noGrp="1"/>
          </p:cNvSpPr>
          <p:nvPr>
            <p:ph type="title"/>
          </p:nvPr>
        </p:nvSpPr>
        <p:spPr>
          <a:xfrm>
            <a:off x="318150" y="221381"/>
            <a:ext cx="5822700" cy="1078030"/>
          </a:xfrm>
        </p:spPr>
        <p:txBody>
          <a:bodyPr/>
          <a:lstStyle/>
          <a:p>
            <a:r>
              <a:rPr lang="en-US" dirty="0"/>
              <a:t>2022 Campus Sexual Health Survey</a:t>
            </a:r>
          </a:p>
        </p:txBody>
      </p:sp>
    </p:spTree>
    <p:extLst>
      <p:ext uri="{BB962C8B-B14F-4D97-AF65-F5344CB8AC3E}">
        <p14:creationId xmlns:p14="http://schemas.microsoft.com/office/powerpoint/2010/main" val="3901920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2CC75C9-CEB9-BB66-52B5-AC987C0E1A91}"/>
              </a:ext>
            </a:extLst>
          </p:cNvPr>
          <p:cNvSpPr>
            <a:spLocks noGrp="1"/>
          </p:cNvSpPr>
          <p:nvPr>
            <p:ph type="subTitle" idx="1"/>
          </p:nvPr>
        </p:nvSpPr>
        <p:spPr>
          <a:xfrm>
            <a:off x="318150" y="1511165"/>
            <a:ext cx="8407800" cy="2479309"/>
          </a:xfrm>
        </p:spPr>
        <p:txBody>
          <a:bodyPr/>
          <a:lstStyle/>
          <a:p>
            <a:pPr marL="285750" indent="-285750">
              <a:buFont typeface="Arial" panose="020B0604020202020204" pitchFamily="34" charset="0"/>
              <a:buChar char="•"/>
            </a:pPr>
            <a:r>
              <a:rPr lang="en-US" sz="1800" dirty="0"/>
              <a:t>25% of undergraduate students experienced their first strangulation encounter between 10 and 17.</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1800" dirty="0"/>
              <a:t>A recent representative survey of U.S. undergraduate students at a single campus found 45% of women, 25% of men, and 61% of gender diverse students have been choked during sex.</a:t>
            </a:r>
          </a:p>
        </p:txBody>
      </p:sp>
      <p:sp>
        <p:nvSpPr>
          <p:cNvPr id="3" name="Title 2">
            <a:extLst>
              <a:ext uri="{FF2B5EF4-FFF2-40B4-BE49-F238E27FC236}">
                <a16:creationId xmlns:a16="http://schemas.microsoft.com/office/drawing/2014/main" id="{AF46E9E5-289F-FDEB-7B93-2815D6758D73}"/>
              </a:ext>
            </a:extLst>
          </p:cNvPr>
          <p:cNvSpPr>
            <a:spLocks noGrp="1"/>
          </p:cNvSpPr>
          <p:nvPr>
            <p:ph type="title"/>
          </p:nvPr>
        </p:nvSpPr>
        <p:spPr/>
        <p:txBody>
          <a:bodyPr/>
          <a:lstStyle/>
          <a:p>
            <a:r>
              <a:rPr lang="en-US" dirty="0"/>
              <a:t>2022 Campus Sexual Health Survey</a:t>
            </a:r>
          </a:p>
        </p:txBody>
      </p:sp>
    </p:spTree>
    <p:extLst>
      <p:ext uri="{BB962C8B-B14F-4D97-AF65-F5344CB8AC3E}">
        <p14:creationId xmlns:p14="http://schemas.microsoft.com/office/powerpoint/2010/main" val="2229059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1E53EE7-3516-7BFD-86AA-282DEEF84146}"/>
              </a:ext>
            </a:extLst>
          </p:cNvPr>
          <p:cNvSpPr>
            <a:spLocks noGrp="1"/>
          </p:cNvSpPr>
          <p:nvPr>
            <p:ph type="subTitle" idx="1"/>
          </p:nvPr>
        </p:nvSpPr>
        <p:spPr/>
        <p:txBody>
          <a:bodyPr/>
          <a:lstStyle/>
          <a:p>
            <a:r>
              <a:rPr lang="en-US" sz="2400" dirty="0"/>
              <a:t>For more information and Awareness on Sexual Choking, please visit the following website:</a:t>
            </a:r>
          </a:p>
          <a:p>
            <a:endParaRPr lang="en-US" sz="2400" dirty="0"/>
          </a:p>
          <a:p>
            <a:r>
              <a:rPr lang="en-US" sz="1800" dirty="0">
                <a:hlinkClick r:id="rId2"/>
              </a:rPr>
              <a:t>https://www.breathecampaign.org/</a:t>
            </a:r>
            <a:endParaRPr lang="en-US" sz="1800" dirty="0"/>
          </a:p>
        </p:txBody>
      </p:sp>
      <p:sp>
        <p:nvSpPr>
          <p:cNvPr id="3" name="Title 2">
            <a:extLst>
              <a:ext uri="{FF2B5EF4-FFF2-40B4-BE49-F238E27FC236}">
                <a16:creationId xmlns:a16="http://schemas.microsoft.com/office/drawing/2014/main" id="{E4C2582A-63BA-69D8-F2DF-EBDFD2CF438F}"/>
              </a:ext>
            </a:extLst>
          </p:cNvPr>
          <p:cNvSpPr>
            <a:spLocks noGrp="1"/>
          </p:cNvSpPr>
          <p:nvPr>
            <p:ph type="title"/>
          </p:nvPr>
        </p:nvSpPr>
        <p:spPr/>
        <p:txBody>
          <a:bodyPr/>
          <a:lstStyle/>
          <a:p>
            <a:r>
              <a:rPr lang="en-US" dirty="0"/>
              <a:t>Information on Sexual Choking</a:t>
            </a:r>
          </a:p>
        </p:txBody>
      </p:sp>
    </p:spTree>
    <p:extLst>
      <p:ext uri="{BB962C8B-B14F-4D97-AF65-F5344CB8AC3E}">
        <p14:creationId xmlns:p14="http://schemas.microsoft.com/office/powerpoint/2010/main" val="687070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1B2C691-BA56-CFBB-648A-F7953050F1B6}"/>
              </a:ext>
            </a:extLst>
          </p:cNvPr>
          <p:cNvSpPr>
            <a:spLocks noGrp="1"/>
          </p:cNvSpPr>
          <p:nvPr>
            <p:ph type="subTitle" idx="1"/>
          </p:nvPr>
        </p:nvSpPr>
        <p:spPr>
          <a:xfrm>
            <a:off x="318150" y="1113774"/>
            <a:ext cx="8516400" cy="2457561"/>
          </a:xfrm>
        </p:spPr>
        <p:txBody>
          <a:bodyPr/>
          <a:lstStyle/>
          <a:p>
            <a:r>
              <a:rPr lang="en-US" dirty="0"/>
              <a:t>The act provides comprehensive support and protection for victims of domestic violence, dating violence, sexual assault, and stalking.</a:t>
            </a:r>
          </a:p>
          <a:p>
            <a:endParaRPr lang="en-US" dirty="0"/>
          </a:p>
          <a:p>
            <a:r>
              <a:rPr lang="en-US" dirty="0"/>
              <a:t>The act aims to reduce violence, improve criminal justice responses, and enhance services for survivors. VAWA also provides immigration relief for certain immigrant victims of abuse.</a:t>
            </a:r>
          </a:p>
        </p:txBody>
      </p:sp>
      <p:sp>
        <p:nvSpPr>
          <p:cNvPr id="3" name="Title 2">
            <a:extLst>
              <a:ext uri="{FF2B5EF4-FFF2-40B4-BE49-F238E27FC236}">
                <a16:creationId xmlns:a16="http://schemas.microsoft.com/office/drawing/2014/main" id="{FF5C3994-018F-CDD1-98B4-65CA920FD70A}"/>
              </a:ext>
            </a:extLst>
          </p:cNvPr>
          <p:cNvSpPr>
            <a:spLocks noGrp="1"/>
          </p:cNvSpPr>
          <p:nvPr>
            <p:ph type="title"/>
          </p:nvPr>
        </p:nvSpPr>
        <p:spPr>
          <a:xfrm>
            <a:off x="318149" y="352375"/>
            <a:ext cx="8055829" cy="761400"/>
          </a:xfrm>
        </p:spPr>
        <p:txBody>
          <a:bodyPr/>
          <a:lstStyle/>
          <a:p>
            <a:r>
              <a:rPr lang="en-US" dirty="0"/>
              <a:t>VAWA (Violence Against Women Act-1994)</a:t>
            </a:r>
          </a:p>
        </p:txBody>
      </p:sp>
    </p:spTree>
    <p:extLst>
      <p:ext uri="{BB962C8B-B14F-4D97-AF65-F5344CB8AC3E}">
        <p14:creationId xmlns:p14="http://schemas.microsoft.com/office/powerpoint/2010/main" val="2382133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BAD1C01-8780-F3FA-8272-01214A5C9FD1}"/>
              </a:ext>
            </a:extLst>
          </p:cNvPr>
          <p:cNvSpPr>
            <a:spLocks noGrp="1"/>
          </p:cNvSpPr>
          <p:nvPr>
            <p:ph type="subTitle" idx="1"/>
          </p:nvPr>
        </p:nvSpPr>
        <p:spPr/>
        <p:txBody>
          <a:bodyPr/>
          <a:lstStyle/>
          <a:p>
            <a:pPr marL="342900" indent="-342900">
              <a:buAutoNum type="arabicPeriod"/>
            </a:pPr>
            <a:r>
              <a:rPr lang="en-US" dirty="0"/>
              <a:t>Strengthened Criminal Justice Response: Requires mandated training for law enforcement and judges, established specialized units, and increased prosecution rates.</a:t>
            </a:r>
          </a:p>
          <a:p>
            <a:pPr marL="342900" indent="-342900">
              <a:buAutoNum type="arabicPeriod"/>
            </a:pPr>
            <a:endParaRPr lang="en-US" dirty="0"/>
          </a:p>
          <a:p>
            <a:pPr marL="342900" indent="-342900">
              <a:buAutoNum type="arabicPeriod"/>
            </a:pPr>
            <a:r>
              <a:rPr lang="en-US" dirty="0"/>
              <a:t>Protection Orders: Ensures that protection orders issued in one state are recognized and enforced in all other states and tribal jurisdictions, providing greater safety for victims</a:t>
            </a:r>
          </a:p>
          <a:p>
            <a:pPr marL="342900" indent="-342900">
              <a:buAutoNum type="arabicPeriod"/>
            </a:pPr>
            <a:endParaRPr lang="en-US" dirty="0"/>
          </a:p>
          <a:p>
            <a:pPr marL="342900" indent="-342900">
              <a:buAutoNum type="arabicPeriod"/>
            </a:pPr>
            <a:r>
              <a:rPr lang="en-US" dirty="0"/>
              <a:t>Housing Protections: Protects victims of domestic violence, dating violence, sexual assault and stalking who are receiving housing subsidies from being denied housing or evicted due to their status as a survivor.</a:t>
            </a:r>
          </a:p>
        </p:txBody>
      </p:sp>
      <p:sp>
        <p:nvSpPr>
          <p:cNvPr id="3" name="Title 2">
            <a:extLst>
              <a:ext uri="{FF2B5EF4-FFF2-40B4-BE49-F238E27FC236}">
                <a16:creationId xmlns:a16="http://schemas.microsoft.com/office/drawing/2014/main" id="{5260E5F7-54B3-23DD-3A72-8F8F5F5D17E8}"/>
              </a:ext>
            </a:extLst>
          </p:cNvPr>
          <p:cNvSpPr>
            <a:spLocks noGrp="1"/>
          </p:cNvSpPr>
          <p:nvPr>
            <p:ph type="title"/>
          </p:nvPr>
        </p:nvSpPr>
        <p:spPr/>
        <p:txBody>
          <a:bodyPr/>
          <a:lstStyle/>
          <a:p>
            <a:r>
              <a:rPr lang="en-US" dirty="0"/>
              <a:t>VAWA continued</a:t>
            </a:r>
          </a:p>
        </p:txBody>
      </p:sp>
    </p:spTree>
    <p:extLst>
      <p:ext uri="{BB962C8B-B14F-4D97-AF65-F5344CB8AC3E}">
        <p14:creationId xmlns:p14="http://schemas.microsoft.com/office/powerpoint/2010/main" val="453125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02135AD-3AB9-3707-6E4C-1F05F2033972}"/>
              </a:ext>
            </a:extLst>
          </p:cNvPr>
          <p:cNvSpPr>
            <a:spLocks noGrp="1"/>
          </p:cNvSpPr>
          <p:nvPr>
            <p:ph type="subTitle" idx="1"/>
          </p:nvPr>
        </p:nvSpPr>
        <p:spPr>
          <a:xfrm>
            <a:off x="318150" y="828136"/>
            <a:ext cx="8407800" cy="2984739"/>
          </a:xfrm>
        </p:spPr>
        <p:txBody>
          <a:bodyPr/>
          <a:lstStyle/>
          <a:p>
            <a:r>
              <a:rPr lang="en-US" dirty="0"/>
              <a:t>4. Immigration Relief: Allows certain abused spouses, children, and parents of U.S. citizens or lawful permanent residents to file for immigration relief independently of their abusers. </a:t>
            </a:r>
          </a:p>
          <a:p>
            <a:endParaRPr lang="en-US" dirty="0"/>
          </a:p>
          <a:p>
            <a:r>
              <a:rPr lang="en-US" dirty="0"/>
              <a:t>5. Confidentiality: Requires housing providers to maintain confidentiality about a person’s status as a survivor of domestic violence, dating violence, sexual assault, or stalking.</a:t>
            </a:r>
          </a:p>
          <a:p>
            <a:endParaRPr lang="en-US" dirty="0"/>
          </a:p>
          <a:p>
            <a:r>
              <a:rPr lang="en-US" dirty="0"/>
              <a:t>6. Services and Support: VAWA funds a wide range of services for survivors, including shelters, crisis hotlines, legal assistance, and culturally specific services.</a:t>
            </a:r>
          </a:p>
          <a:p>
            <a:endParaRPr lang="en-US" dirty="0"/>
          </a:p>
          <a:p>
            <a:r>
              <a:rPr lang="en-US" dirty="0"/>
              <a:t>7. Tribal Jurisdiction: VAWA has been amended to restore tribal jurisdiction over certain crimes committed by non-Native perpetrators against Native Americans, including domestic violence and sexual assault.</a:t>
            </a:r>
          </a:p>
          <a:p>
            <a:endParaRPr lang="en-US" dirty="0"/>
          </a:p>
          <a:p>
            <a:endParaRPr lang="en-US" dirty="0"/>
          </a:p>
        </p:txBody>
      </p:sp>
      <p:sp>
        <p:nvSpPr>
          <p:cNvPr id="3" name="Title 2">
            <a:extLst>
              <a:ext uri="{FF2B5EF4-FFF2-40B4-BE49-F238E27FC236}">
                <a16:creationId xmlns:a16="http://schemas.microsoft.com/office/drawing/2014/main" id="{C576A90C-BAA4-7968-5B3A-692BE1E00AD0}"/>
              </a:ext>
            </a:extLst>
          </p:cNvPr>
          <p:cNvSpPr>
            <a:spLocks noGrp="1"/>
          </p:cNvSpPr>
          <p:nvPr>
            <p:ph type="title"/>
          </p:nvPr>
        </p:nvSpPr>
        <p:spPr/>
        <p:txBody>
          <a:bodyPr/>
          <a:lstStyle/>
          <a:p>
            <a:r>
              <a:rPr lang="en-US" dirty="0"/>
              <a:t>VAWA continued</a:t>
            </a:r>
          </a:p>
        </p:txBody>
      </p:sp>
    </p:spTree>
    <p:extLst>
      <p:ext uri="{BB962C8B-B14F-4D97-AF65-F5344CB8AC3E}">
        <p14:creationId xmlns:p14="http://schemas.microsoft.com/office/powerpoint/2010/main" val="2965977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0413881-17D4-D20A-C5C7-701352B2A6E3}"/>
              </a:ext>
            </a:extLst>
          </p:cNvPr>
          <p:cNvSpPr>
            <a:spLocks noGrp="1"/>
          </p:cNvSpPr>
          <p:nvPr>
            <p:ph type="subTitle" idx="1"/>
          </p:nvPr>
        </p:nvSpPr>
        <p:spPr/>
        <p:txBody>
          <a:bodyPr/>
          <a:lstStyle/>
          <a:p>
            <a:r>
              <a:rPr lang="en-US" dirty="0"/>
              <a:t>The law is name after Jeanne Clery, a 19-year-old Lehigh University student who was raped and murdered in her dorm room in 1986.  </a:t>
            </a:r>
          </a:p>
          <a:p>
            <a:endParaRPr lang="en-US" dirty="0"/>
          </a:p>
          <a:p>
            <a:r>
              <a:rPr lang="en-US" dirty="0"/>
              <a:t>The attack on Jeanne Clery was one of 38 violent crimes recorded at the university in three years.</a:t>
            </a:r>
          </a:p>
          <a:p>
            <a:r>
              <a:rPr lang="en-US" dirty="0"/>
              <a:t>Her parents sued the university on the basis that if the university’s crime record had been known, Clery would not have attended the university.</a:t>
            </a:r>
          </a:p>
          <a:p>
            <a:endParaRPr lang="en-US" dirty="0"/>
          </a:p>
          <a:p>
            <a:r>
              <a:rPr lang="en-US" dirty="0"/>
              <a:t>Her parents were awarded $2 million and founded the Clery Center, a nonprofit group centering on campus safety.</a:t>
            </a:r>
          </a:p>
        </p:txBody>
      </p:sp>
      <p:sp>
        <p:nvSpPr>
          <p:cNvPr id="3" name="Title 2">
            <a:extLst>
              <a:ext uri="{FF2B5EF4-FFF2-40B4-BE49-F238E27FC236}">
                <a16:creationId xmlns:a16="http://schemas.microsoft.com/office/drawing/2014/main" id="{BACF6A3F-9027-7400-8D96-2846D8180D02}"/>
              </a:ext>
            </a:extLst>
          </p:cNvPr>
          <p:cNvSpPr>
            <a:spLocks noGrp="1"/>
          </p:cNvSpPr>
          <p:nvPr>
            <p:ph type="title"/>
          </p:nvPr>
        </p:nvSpPr>
        <p:spPr/>
        <p:txBody>
          <a:bodyPr/>
          <a:lstStyle/>
          <a:p>
            <a:r>
              <a:rPr lang="en-US" dirty="0"/>
              <a:t>Clery Act-Established in 1990</a:t>
            </a:r>
          </a:p>
        </p:txBody>
      </p:sp>
    </p:spTree>
    <p:extLst>
      <p:ext uri="{BB962C8B-B14F-4D97-AF65-F5344CB8AC3E}">
        <p14:creationId xmlns:p14="http://schemas.microsoft.com/office/powerpoint/2010/main" val="1278706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991B4DC-3FB3-1777-368B-A7E2F773AE75}"/>
              </a:ext>
            </a:extLst>
          </p:cNvPr>
          <p:cNvSpPr>
            <a:spLocks noGrp="1"/>
          </p:cNvSpPr>
          <p:nvPr>
            <p:ph type="subTitle" idx="1"/>
          </p:nvPr>
        </p:nvSpPr>
        <p:spPr/>
        <p:txBody>
          <a:bodyPr/>
          <a:lstStyle/>
          <a:p>
            <a:pPr marL="285750" indent="-285750">
              <a:buFont typeface="Arial" panose="020B0604020202020204" pitchFamily="34" charset="0"/>
              <a:buChar char="•"/>
            </a:pPr>
            <a:r>
              <a:rPr lang="en-US" dirty="0"/>
              <a:t>Annual Security Report-By October 1 of each year, institutions must publish and distribute their Annual Campus Security Report to current and prospective students and employees.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Can be distributed electronically and must include instructions on how to get a paper copy.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report is required to provide crime statistics for the prior three years, policy statements regarding various safety and security measures, campus crime prevention program descriptions and procedures to be followed in the investigation and prosecution of alleged sex offenses.</a:t>
            </a:r>
          </a:p>
        </p:txBody>
      </p:sp>
      <p:sp>
        <p:nvSpPr>
          <p:cNvPr id="3" name="Title 2">
            <a:extLst>
              <a:ext uri="{FF2B5EF4-FFF2-40B4-BE49-F238E27FC236}">
                <a16:creationId xmlns:a16="http://schemas.microsoft.com/office/drawing/2014/main" id="{ADCF11D1-68D8-F01D-B67E-1424F33911E9}"/>
              </a:ext>
            </a:extLst>
          </p:cNvPr>
          <p:cNvSpPr>
            <a:spLocks noGrp="1"/>
          </p:cNvSpPr>
          <p:nvPr>
            <p:ph type="title"/>
          </p:nvPr>
        </p:nvSpPr>
        <p:spPr/>
        <p:txBody>
          <a:bodyPr/>
          <a:lstStyle/>
          <a:p>
            <a:r>
              <a:rPr lang="en-US" dirty="0"/>
              <a:t>Clery Act Requirements</a:t>
            </a:r>
          </a:p>
        </p:txBody>
      </p:sp>
    </p:spTree>
    <p:extLst>
      <p:ext uri="{BB962C8B-B14F-4D97-AF65-F5344CB8AC3E}">
        <p14:creationId xmlns:p14="http://schemas.microsoft.com/office/powerpoint/2010/main" val="1280287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2BAF493-37AA-DC34-D762-BA2DCB9C708D}"/>
              </a:ext>
            </a:extLst>
          </p:cNvPr>
          <p:cNvSpPr>
            <a:spLocks noGrp="1"/>
          </p:cNvSpPr>
          <p:nvPr>
            <p:ph type="subTitle" idx="1"/>
          </p:nvPr>
        </p:nvSpPr>
        <p:spPr/>
        <p:txBody>
          <a:bodyPr/>
          <a:lstStyle/>
          <a:p>
            <a:pPr marL="285750" indent="-285750">
              <a:buFont typeface="Arial" panose="020B0604020202020204" pitchFamily="34" charset="0"/>
              <a:buChar char="•"/>
            </a:pPr>
            <a:r>
              <a:rPr lang="en-US" dirty="0"/>
              <a:t>Crime Log- Each institution's security department is required to maintain a public log of all crimes reported to them or those of which they are made aware.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log is required to have the most recent 60 days’ worth of very detailed information. Crime logs must be kept for seven years.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Timely warnings-the act requires institutions to give timely warnings of crimes that represent a threat to the safety of students or employees. Institutions are required to notify the community only of crimes covered by the Clery statistics.</a:t>
            </a:r>
          </a:p>
        </p:txBody>
      </p:sp>
      <p:sp>
        <p:nvSpPr>
          <p:cNvPr id="3" name="Title 2">
            <a:extLst>
              <a:ext uri="{FF2B5EF4-FFF2-40B4-BE49-F238E27FC236}">
                <a16:creationId xmlns:a16="http://schemas.microsoft.com/office/drawing/2014/main" id="{CE693E4F-21AC-E313-694B-EC27A6ADABEA}"/>
              </a:ext>
            </a:extLst>
          </p:cNvPr>
          <p:cNvSpPr>
            <a:spLocks noGrp="1"/>
          </p:cNvSpPr>
          <p:nvPr>
            <p:ph type="title"/>
          </p:nvPr>
        </p:nvSpPr>
        <p:spPr/>
        <p:txBody>
          <a:bodyPr/>
          <a:lstStyle/>
          <a:p>
            <a:r>
              <a:rPr lang="en-US" dirty="0"/>
              <a:t>Clery Act Requirements</a:t>
            </a:r>
          </a:p>
        </p:txBody>
      </p:sp>
    </p:spTree>
    <p:extLst>
      <p:ext uri="{BB962C8B-B14F-4D97-AF65-F5344CB8AC3E}">
        <p14:creationId xmlns:p14="http://schemas.microsoft.com/office/powerpoint/2010/main" val="3532965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2EF6F55-8DEB-435F-1CAE-F362DD6D1D94}"/>
              </a:ext>
            </a:extLst>
          </p:cNvPr>
          <p:cNvSpPr>
            <a:spLocks noGrp="1"/>
          </p:cNvSpPr>
          <p:nvPr>
            <p:ph type="subTitle" idx="1"/>
          </p:nvPr>
        </p:nvSpPr>
        <p:spPr>
          <a:xfrm>
            <a:off x="318150" y="1000664"/>
            <a:ext cx="8407800" cy="2484407"/>
          </a:xfrm>
        </p:spPr>
        <p:txBody>
          <a:bodyPr/>
          <a:lstStyle/>
          <a:p>
            <a:r>
              <a:rPr lang="en-US" dirty="0"/>
              <a:t>Institutions are required to report on crimes such as:</a:t>
            </a:r>
          </a:p>
          <a:p>
            <a:endParaRPr lang="en-US" dirty="0"/>
          </a:p>
          <a:p>
            <a:pPr marL="285750" indent="-285750">
              <a:buFont typeface="Arial" panose="020B0604020202020204" pitchFamily="34" charset="0"/>
              <a:buChar char="•"/>
            </a:pPr>
            <a:r>
              <a:rPr lang="en-US" dirty="0"/>
              <a:t>Murder (including nonnegligent and negligent manslaughter)</a:t>
            </a:r>
          </a:p>
          <a:p>
            <a:pPr marL="285750" indent="-285750">
              <a:buFont typeface="Arial" panose="020B0604020202020204" pitchFamily="34" charset="0"/>
              <a:buChar char="•"/>
            </a:pPr>
            <a:r>
              <a:rPr lang="en-US" dirty="0"/>
              <a:t>Sex Offenses</a:t>
            </a:r>
          </a:p>
          <a:p>
            <a:pPr marL="285750" indent="-285750">
              <a:buFont typeface="Arial" panose="020B0604020202020204" pitchFamily="34" charset="0"/>
              <a:buChar char="•"/>
            </a:pPr>
            <a:r>
              <a:rPr lang="en-US" dirty="0"/>
              <a:t>Robbery</a:t>
            </a:r>
          </a:p>
          <a:p>
            <a:pPr marL="285750" indent="-285750">
              <a:buFont typeface="Arial" panose="020B0604020202020204" pitchFamily="34" charset="0"/>
              <a:buChar char="•"/>
            </a:pPr>
            <a:r>
              <a:rPr lang="en-US" dirty="0"/>
              <a:t>Aggravated assault</a:t>
            </a:r>
          </a:p>
          <a:p>
            <a:pPr marL="285750" indent="-285750">
              <a:buFont typeface="Arial" panose="020B0604020202020204" pitchFamily="34" charset="0"/>
              <a:buChar char="•"/>
            </a:pPr>
            <a:r>
              <a:rPr lang="en-US" dirty="0"/>
              <a:t>Burglary</a:t>
            </a:r>
          </a:p>
          <a:p>
            <a:pPr marL="285750" indent="-285750">
              <a:buFont typeface="Arial" panose="020B0604020202020204" pitchFamily="34" charset="0"/>
              <a:buChar char="•"/>
            </a:pPr>
            <a:r>
              <a:rPr lang="en-US" dirty="0"/>
              <a:t>Motor Vehicle Theft</a:t>
            </a:r>
          </a:p>
          <a:p>
            <a:pPr marL="285750" indent="-285750">
              <a:buFont typeface="Arial" panose="020B0604020202020204" pitchFamily="34" charset="0"/>
              <a:buChar char="•"/>
            </a:pPr>
            <a:r>
              <a:rPr lang="en-US" dirty="0"/>
              <a:t>Arson</a:t>
            </a:r>
          </a:p>
          <a:p>
            <a:pPr marL="285750" indent="-285750">
              <a:buFont typeface="Arial" panose="020B0604020202020204" pitchFamily="34" charset="0"/>
              <a:buChar char="•"/>
            </a:pPr>
            <a:r>
              <a:rPr lang="en-US" dirty="0"/>
              <a:t>Arrest</a:t>
            </a:r>
          </a:p>
        </p:txBody>
      </p:sp>
      <p:sp>
        <p:nvSpPr>
          <p:cNvPr id="3" name="Title 2">
            <a:extLst>
              <a:ext uri="{FF2B5EF4-FFF2-40B4-BE49-F238E27FC236}">
                <a16:creationId xmlns:a16="http://schemas.microsoft.com/office/drawing/2014/main" id="{26765CA8-626D-4A27-5288-FCABA9F63A70}"/>
              </a:ext>
            </a:extLst>
          </p:cNvPr>
          <p:cNvSpPr>
            <a:spLocks noGrp="1"/>
          </p:cNvSpPr>
          <p:nvPr>
            <p:ph type="title"/>
          </p:nvPr>
        </p:nvSpPr>
        <p:spPr/>
        <p:txBody>
          <a:bodyPr/>
          <a:lstStyle/>
          <a:p>
            <a:r>
              <a:rPr lang="en-US" dirty="0"/>
              <a:t>Clery Act Requirements</a:t>
            </a:r>
          </a:p>
        </p:txBody>
      </p:sp>
    </p:spTree>
    <p:extLst>
      <p:ext uri="{BB962C8B-B14F-4D97-AF65-F5344CB8AC3E}">
        <p14:creationId xmlns:p14="http://schemas.microsoft.com/office/powerpoint/2010/main" val="2059715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57B817F-A148-8C77-D2B4-DB0CEECF7817}"/>
              </a:ext>
            </a:extLst>
          </p:cNvPr>
          <p:cNvSpPr>
            <a:spLocks noGrp="1"/>
          </p:cNvSpPr>
          <p:nvPr>
            <p:ph type="subTitle" idx="1"/>
          </p:nvPr>
        </p:nvSpPr>
        <p:spPr/>
        <p:txBody>
          <a:bodyPr/>
          <a:lstStyle/>
          <a:p>
            <a:r>
              <a:rPr lang="en-US" dirty="0"/>
              <a:t>Institutions are required to report on persons referred for campus disciplinary action for: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Liquor law violations</a:t>
            </a:r>
          </a:p>
          <a:p>
            <a:pPr marL="285750" indent="-285750">
              <a:buFont typeface="Arial" panose="020B0604020202020204" pitchFamily="34" charset="0"/>
              <a:buChar char="•"/>
            </a:pPr>
            <a:r>
              <a:rPr lang="en-US" dirty="0"/>
              <a:t>Drug-related violations</a:t>
            </a:r>
          </a:p>
          <a:p>
            <a:pPr marL="285750" indent="-285750">
              <a:buFont typeface="Arial" panose="020B0604020202020204" pitchFamily="34" charset="0"/>
              <a:buChar char="•"/>
            </a:pPr>
            <a:r>
              <a:rPr lang="en-US" dirty="0"/>
              <a:t>Weapons possession</a:t>
            </a:r>
          </a:p>
          <a:p>
            <a:pPr marL="285750" indent="-285750">
              <a:buFont typeface="Arial" panose="020B0604020202020204" pitchFamily="34" charset="0"/>
              <a:buChar char="•"/>
            </a:pPr>
            <a:endParaRPr lang="en-US" dirty="0"/>
          </a:p>
          <a:p>
            <a:r>
              <a:rPr lang="en-US" dirty="0"/>
              <a:t>Institutions are required to report on crimes or bodily harm related to/caused by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Hate Crimes</a:t>
            </a:r>
          </a:p>
        </p:txBody>
      </p:sp>
      <p:sp>
        <p:nvSpPr>
          <p:cNvPr id="3" name="Title 2">
            <a:extLst>
              <a:ext uri="{FF2B5EF4-FFF2-40B4-BE49-F238E27FC236}">
                <a16:creationId xmlns:a16="http://schemas.microsoft.com/office/drawing/2014/main" id="{683DF826-703F-3CD8-50C5-F7CDE2DC4196}"/>
              </a:ext>
            </a:extLst>
          </p:cNvPr>
          <p:cNvSpPr>
            <a:spLocks noGrp="1"/>
          </p:cNvSpPr>
          <p:nvPr>
            <p:ph type="title"/>
          </p:nvPr>
        </p:nvSpPr>
        <p:spPr/>
        <p:txBody>
          <a:bodyPr/>
          <a:lstStyle/>
          <a:p>
            <a:r>
              <a:rPr lang="en-US" dirty="0"/>
              <a:t>Clery Act Requirements</a:t>
            </a:r>
          </a:p>
        </p:txBody>
      </p:sp>
    </p:spTree>
    <p:extLst>
      <p:ext uri="{BB962C8B-B14F-4D97-AF65-F5344CB8AC3E}">
        <p14:creationId xmlns:p14="http://schemas.microsoft.com/office/powerpoint/2010/main" val="3456537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04B710F-B724-10A0-E83B-7971E45D6D85}"/>
              </a:ext>
            </a:extLst>
          </p:cNvPr>
          <p:cNvSpPr>
            <a:spLocks noGrp="1"/>
          </p:cNvSpPr>
          <p:nvPr>
            <p:ph type="subTitle" idx="1"/>
          </p:nvPr>
        </p:nvSpPr>
        <p:spPr/>
        <p:txBody>
          <a:bodyPr/>
          <a:lstStyle/>
          <a:p>
            <a:pPr marL="285750" indent="-285750">
              <a:buFont typeface="Arial" panose="020B0604020202020204" pitchFamily="34" charset="0"/>
              <a:buChar char="•"/>
            </a:pPr>
            <a:r>
              <a:rPr lang="en-US" dirty="0"/>
              <a:t>On-Campus inside a Residence Hall or adjacent Commons Area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On-Campus NOT inside a Residence Hall or adjacent Commons Area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Non-Campus (Off-Campus University-owned or controlled, to include fraternities/sororities, study abroad, and short stay-away trips)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Public Property (within or immediately adjacent to the campus)</a:t>
            </a:r>
          </a:p>
        </p:txBody>
      </p:sp>
      <p:sp>
        <p:nvSpPr>
          <p:cNvPr id="3" name="Title 2">
            <a:extLst>
              <a:ext uri="{FF2B5EF4-FFF2-40B4-BE49-F238E27FC236}">
                <a16:creationId xmlns:a16="http://schemas.microsoft.com/office/drawing/2014/main" id="{7F412C1A-E517-B1FD-C3F2-9FD6548C118A}"/>
              </a:ext>
            </a:extLst>
          </p:cNvPr>
          <p:cNvSpPr>
            <a:spLocks noGrp="1"/>
          </p:cNvSpPr>
          <p:nvPr>
            <p:ph type="title"/>
          </p:nvPr>
        </p:nvSpPr>
        <p:spPr>
          <a:xfrm>
            <a:off x="318149" y="352375"/>
            <a:ext cx="6384575" cy="761400"/>
          </a:xfrm>
        </p:spPr>
        <p:txBody>
          <a:bodyPr/>
          <a:lstStyle/>
          <a:p>
            <a:r>
              <a:rPr lang="en-US" dirty="0"/>
              <a:t>Clery Act Reporting Boundaries</a:t>
            </a:r>
          </a:p>
        </p:txBody>
      </p:sp>
    </p:spTree>
    <p:extLst>
      <p:ext uri="{BB962C8B-B14F-4D97-AF65-F5344CB8AC3E}">
        <p14:creationId xmlns:p14="http://schemas.microsoft.com/office/powerpoint/2010/main" val="2599437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43"/>
          <p:cNvSpPr txBox="1">
            <a:spLocks noGrp="1"/>
          </p:cNvSpPr>
          <p:nvPr>
            <p:ph type="subTitle" idx="1"/>
          </p:nvPr>
        </p:nvSpPr>
        <p:spPr>
          <a:xfrm>
            <a:off x="318150" y="1113774"/>
            <a:ext cx="8600100" cy="23422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SANE (Sexual Assault Nurse Examiner)- a registered nurse or nurse practitioner who has completed specialized training to assist sexual assault victims.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They collect all forensic evidence and perform exams. SANE nurses are available only in specific hospital emergency rooms.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Regions Hospital in St. Paul is the recommended hospital to go to for exams. United Hospital also offers them. The exam is free and confidential!</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Save the Evidence!!</a:t>
            </a:r>
            <a:endParaRPr b="1" dirty="0"/>
          </a:p>
        </p:txBody>
      </p:sp>
      <p:sp>
        <p:nvSpPr>
          <p:cNvPr id="188" name="Google Shape;188;p43"/>
          <p:cNvSpPr txBox="1">
            <a:spLocks noGrp="1"/>
          </p:cNvSpPr>
          <p:nvPr>
            <p:ph type="title"/>
          </p:nvPr>
        </p:nvSpPr>
        <p:spPr>
          <a:xfrm>
            <a:off x="318150" y="352375"/>
            <a:ext cx="5822700" cy="7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SANE Exam</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AC96DAF-3634-65A3-F864-68AC85DE9A47}"/>
              </a:ext>
            </a:extLst>
          </p:cNvPr>
          <p:cNvSpPr>
            <a:spLocks noGrp="1"/>
          </p:cNvSpPr>
          <p:nvPr>
            <p:ph type="subTitle" idx="1"/>
          </p:nvPr>
        </p:nvSpPr>
        <p:spPr>
          <a:xfrm>
            <a:off x="318150" y="1113774"/>
            <a:ext cx="8600100" cy="2372375"/>
          </a:xfrm>
        </p:spPr>
        <p:txBody>
          <a:bodyPr/>
          <a:lstStyle/>
          <a:p>
            <a:r>
              <a:rPr lang="en-US" dirty="0"/>
              <a:t>As a soon-to-be parent, you have additional rights and protections under Title IX. These rights include being able to progress in your program and not being penalized for appointments or leaves of absence associated with pregnancy, childbirth, and new parenting status.</a:t>
            </a:r>
          </a:p>
          <a:p>
            <a:endParaRPr lang="en-US" dirty="0"/>
          </a:p>
          <a:p>
            <a:r>
              <a:rPr lang="en-US" b="1" dirty="0"/>
              <a:t>Pregnancy and Parenting Coordinators</a:t>
            </a:r>
          </a:p>
          <a:p>
            <a:endParaRPr lang="en-US" dirty="0"/>
          </a:p>
          <a:p>
            <a:r>
              <a:rPr lang="en-US" dirty="0" err="1"/>
              <a:t>Gwynneth</a:t>
            </a:r>
            <a:r>
              <a:rPr lang="en-US" dirty="0"/>
              <a:t> Thompson, Director of Student Accessibility Services and Health Resources: 651-641-8462</a:t>
            </a:r>
          </a:p>
          <a:p>
            <a:r>
              <a:rPr lang="en-US" dirty="0"/>
              <a:t>(Accommodations)</a:t>
            </a:r>
          </a:p>
          <a:p>
            <a:endParaRPr lang="en-US" dirty="0"/>
          </a:p>
          <a:p>
            <a:r>
              <a:rPr lang="en-US" dirty="0"/>
              <a:t>Amanda Johnson, Head Women’s Basketball Coach: 651-603-6167 (Initial Contact/General Questions)</a:t>
            </a:r>
          </a:p>
          <a:p>
            <a:endParaRPr lang="en-US" dirty="0"/>
          </a:p>
        </p:txBody>
      </p:sp>
      <p:sp>
        <p:nvSpPr>
          <p:cNvPr id="3" name="Title 2">
            <a:extLst>
              <a:ext uri="{FF2B5EF4-FFF2-40B4-BE49-F238E27FC236}">
                <a16:creationId xmlns:a16="http://schemas.microsoft.com/office/drawing/2014/main" id="{3F4EE296-D41E-E963-C59F-ED4FC04A9A64}"/>
              </a:ext>
            </a:extLst>
          </p:cNvPr>
          <p:cNvSpPr>
            <a:spLocks noGrp="1"/>
          </p:cNvSpPr>
          <p:nvPr>
            <p:ph type="title"/>
          </p:nvPr>
        </p:nvSpPr>
        <p:spPr/>
        <p:txBody>
          <a:bodyPr/>
          <a:lstStyle/>
          <a:p>
            <a:r>
              <a:rPr lang="en-US" dirty="0"/>
              <a:t>Pregnancy and Parenting</a:t>
            </a:r>
          </a:p>
        </p:txBody>
      </p:sp>
    </p:spTree>
    <p:extLst>
      <p:ext uri="{BB962C8B-B14F-4D97-AF65-F5344CB8AC3E}">
        <p14:creationId xmlns:p14="http://schemas.microsoft.com/office/powerpoint/2010/main" val="1754217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AE93DF8-7F8E-C7D9-194C-D01D90C1ABFD}"/>
              </a:ext>
            </a:extLst>
          </p:cNvPr>
          <p:cNvSpPr>
            <a:spLocks noGrp="1"/>
          </p:cNvSpPr>
          <p:nvPr>
            <p:ph type="subTitle" idx="1"/>
          </p:nvPr>
        </p:nvSpPr>
        <p:spPr/>
        <p:txBody>
          <a:bodyPr/>
          <a:lstStyle/>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Dee Ann Kerr – </a:t>
            </a:r>
            <a:r>
              <a:rPr lang="en-US" b="1" i="0" dirty="0">
                <a:solidFill>
                  <a:srgbClr val="393939"/>
                </a:solidFill>
                <a:effectLst/>
                <a:highlight>
                  <a:srgbClr val="FFFFFF"/>
                </a:highlight>
                <a:latin typeface="Merriweather Sans" pitchFamily="2" charset="0"/>
              </a:rPr>
              <a:t>Title IX Coordinator</a:t>
            </a:r>
            <a:r>
              <a:rPr lang="en-US" b="0" i="0" dirty="0">
                <a:solidFill>
                  <a:srgbClr val="393939"/>
                </a:solidFill>
                <a:effectLst/>
                <a:highlight>
                  <a:srgbClr val="FFFFFF"/>
                </a:highlight>
                <a:latin typeface="Merriweather Sans" pitchFamily="2" charset="0"/>
              </a:rPr>
              <a:t> – 651-641-8794, </a:t>
            </a:r>
            <a:r>
              <a:rPr lang="en-US" b="0" i="0" u="sng" dirty="0">
                <a:solidFill>
                  <a:srgbClr val="003055"/>
                </a:solidFill>
                <a:effectLst/>
                <a:highlight>
                  <a:srgbClr val="FFFFFF"/>
                </a:highlight>
                <a:latin typeface="Merriweather Sans" pitchFamily="2" charset="0"/>
                <a:hlinkClick r:id="rId2"/>
              </a:rPr>
              <a:t>titleix@csp.edu</a:t>
            </a:r>
            <a:endParaRPr lang="en-US" b="0" i="0" u="sng" dirty="0">
              <a:solidFill>
                <a:srgbClr val="003055"/>
              </a:solidFill>
              <a:effectLst/>
              <a:highlight>
                <a:srgbClr val="FFFFFF"/>
              </a:highlight>
              <a:latin typeface="Merriweather Sans" pitchFamily="2" charset="0"/>
            </a:endParaRPr>
          </a:p>
          <a:p>
            <a:pPr algn="l"/>
            <a:endParaRPr lang="en-US" b="0" i="0" dirty="0">
              <a:solidFill>
                <a:srgbClr val="393939"/>
              </a:solidFill>
              <a:effectLst/>
              <a:highlight>
                <a:srgbClr val="FFFFFF"/>
              </a:highlight>
              <a:latin typeface="Merriweather Sans" pitchFamily="2" charset="0"/>
            </a:endParaRPr>
          </a:p>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Allison Meadows – Athletics – Deputy Coordinator – 651-603-6205</a:t>
            </a:r>
          </a:p>
          <a:p>
            <a:pPr algn="l"/>
            <a:endParaRPr lang="en-US" b="0" i="0" dirty="0">
              <a:solidFill>
                <a:srgbClr val="393939"/>
              </a:solidFill>
              <a:effectLst/>
              <a:highlight>
                <a:srgbClr val="FFFFFF"/>
              </a:highlight>
              <a:latin typeface="Merriweather Sans" pitchFamily="2" charset="0"/>
            </a:endParaRPr>
          </a:p>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Jason </a:t>
            </a:r>
            <a:r>
              <a:rPr lang="en-US" b="0" i="0" dirty="0" err="1">
                <a:solidFill>
                  <a:srgbClr val="393939"/>
                </a:solidFill>
                <a:effectLst/>
                <a:highlight>
                  <a:srgbClr val="FFFFFF"/>
                </a:highlight>
                <a:latin typeface="Merriweather Sans" pitchFamily="2" charset="0"/>
              </a:rPr>
              <a:t>Rahn</a:t>
            </a:r>
            <a:r>
              <a:rPr lang="en-US" b="0" i="0" dirty="0">
                <a:solidFill>
                  <a:srgbClr val="393939"/>
                </a:solidFill>
                <a:effectLst/>
                <a:highlight>
                  <a:srgbClr val="FFFFFF"/>
                </a:highlight>
                <a:latin typeface="Merriweather Sans" pitchFamily="2" charset="0"/>
              </a:rPr>
              <a:t> – Student Life – Deputy Coordinator – 651-641-8706</a:t>
            </a:r>
          </a:p>
          <a:p>
            <a:pPr algn="l"/>
            <a:endParaRPr lang="en-US" b="0" i="0" dirty="0">
              <a:solidFill>
                <a:srgbClr val="393939"/>
              </a:solidFill>
              <a:effectLst/>
              <a:highlight>
                <a:srgbClr val="FFFFFF"/>
              </a:highlight>
              <a:latin typeface="Merriweather Sans" pitchFamily="2" charset="0"/>
            </a:endParaRPr>
          </a:p>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Cassidy Leininger – Human Resources – Deputy Coordinator – 651-641-8721</a:t>
            </a:r>
          </a:p>
          <a:p>
            <a:endParaRPr lang="en-US" dirty="0"/>
          </a:p>
        </p:txBody>
      </p:sp>
      <p:sp>
        <p:nvSpPr>
          <p:cNvPr id="3" name="Title 2">
            <a:extLst>
              <a:ext uri="{FF2B5EF4-FFF2-40B4-BE49-F238E27FC236}">
                <a16:creationId xmlns:a16="http://schemas.microsoft.com/office/drawing/2014/main" id="{7850857F-06E8-2FDE-E86E-03260958EFF4}"/>
              </a:ext>
            </a:extLst>
          </p:cNvPr>
          <p:cNvSpPr>
            <a:spLocks noGrp="1"/>
          </p:cNvSpPr>
          <p:nvPr>
            <p:ph type="title"/>
          </p:nvPr>
        </p:nvSpPr>
        <p:spPr/>
        <p:txBody>
          <a:bodyPr/>
          <a:lstStyle/>
          <a:p>
            <a:r>
              <a:rPr lang="en-US" dirty="0"/>
              <a:t>Who can I contact at CSP?</a:t>
            </a:r>
          </a:p>
        </p:txBody>
      </p:sp>
    </p:spTree>
    <p:extLst>
      <p:ext uri="{BB962C8B-B14F-4D97-AF65-F5344CB8AC3E}">
        <p14:creationId xmlns:p14="http://schemas.microsoft.com/office/powerpoint/2010/main" val="3285765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C3B10F6-A873-1664-E70B-AF3F124EBC1B}"/>
              </a:ext>
            </a:extLst>
          </p:cNvPr>
          <p:cNvSpPr>
            <a:spLocks noGrp="1"/>
          </p:cNvSpPr>
          <p:nvPr>
            <p:ph type="subTitle" idx="1"/>
          </p:nvPr>
        </p:nvSpPr>
        <p:spPr/>
        <p:txBody>
          <a:bodyPr/>
          <a:lstStyle/>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Gwynneth Thompson, Director of Counseling &amp; Student Accessibility Services: 651-641-8462</a:t>
            </a:r>
          </a:p>
          <a:p>
            <a:pPr algn="l">
              <a:buFont typeface="Arial" panose="020B0604020202020204" pitchFamily="34" charset="0"/>
              <a:buChar char="•"/>
            </a:pPr>
            <a:endParaRPr lang="en-US" dirty="0">
              <a:solidFill>
                <a:srgbClr val="393939"/>
              </a:solidFill>
              <a:highlight>
                <a:srgbClr val="FFFFFF"/>
              </a:highlight>
              <a:latin typeface="Merriweather Sans" pitchFamily="2" charset="0"/>
            </a:endParaRPr>
          </a:p>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Rylee Forshee, Student Accessibility Services Coordinator: 651-603-6169</a:t>
            </a:r>
          </a:p>
          <a:p>
            <a:pPr algn="l">
              <a:buFont typeface="Arial" panose="020B0604020202020204" pitchFamily="34" charset="0"/>
              <a:buChar char="•"/>
            </a:pPr>
            <a:endParaRPr lang="en-US" b="0" i="0" dirty="0">
              <a:solidFill>
                <a:srgbClr val="393939"/>
              </a:solidFill>
              <a:effectLst/>
              <a:highlight>
                <a:srgbClr val="FFFFFF"/>
              </a:highlight>
              <a:latin typeface="Merriweather Sans" pitchFamily="2" charset="0"/>
            </a:endParaRPr>
          </a:p>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Lyndsay </a:t>
            </a:r>
            <a:r>
              <a:rPr lang="en-US" b="0" i="0" dirty="0" err="1">
                <a:solidFill>
                  <a:srgbClr val="393939"/>
                </a:solidFill>
                <a:effectLst/>
                <a:highlight>
                  <a:srgbClr val="FFFFFF"/>
                </a:highlight>
                <a:latin typeface="Merriweather Sans" pitchFamily="2" charset="0"/>
              </a:rPr>
              <a:t>Villerius</a:t>
            </a:r>
            <a:r>
              <a:rPr lang="en-US" b="0" i="0" dirty="0">
                <a:solidFill>
                  <a:srgbClr val="393939"/>
                </a:solidFill>
                <a:effectLst/>
                <a:highlight>
                  <a:srgbClr val="FFFFFF"/>
                </a:highlight>
                <a:latin typeface="Merriweather Sans" pitchFamily="2" charset="0"/>
              </a:rPr>
              <a:t>, Student Accessibility Services Coordinator: 651-641-8272</a:t>
            </a:r>
          </a:p>
          <a:p>
            <a:pPr algn="l">
              <a:buFont typeface="Arial" panose="020B0604020202020204" pitchFamily="34" charset="0"/>
              <a:buChar char="•"/>
            </a:pPr>
            <a:endParaRPr lang="en-US" b="0" i="0" dirty="0">
              <a:solidFill>
                <a:srgbClr val="393939"/>
              </a:solidFill>
              <a:effectLst/>
              <a:highlight>
                <a:srgbClr val="FFFFFF"/>
              </a:highlight>
              <a:latin typeface="Merriweather Sans" pitchFamily="2" charset="0"/>
            </a:endParaRPr>
          </a:p>
          <a:p>
            <a:pPr algn="l">
              <a:buFont typeface="Arial" panose="020B0604020202020204" pitchFamily="34" charset="0"/>
              <a:buChar char="•"/>
            </a:pPr>
            <a:r>
              <a:rPr lang="en-US" b="0" i="0" dirty="0">
                <a:solidFill>
                  <a:srgbClr val="393939"/>
                </a:solidFill>
                <a:effectLst/>
                <a:highlight>
                  <a:srgbClr val="FFFFFF"/>
                </a:highlight>
                <a:latin typeface="Merriweather Sans" pitchFamily="2" charset="0"/>
              </a:rPr>
              <a:t>Rev. Thomas </a:t>
            </a:r>
            <a:r>
              <a:rPr lang="en-US" b="0" i="0" dirty="0" err="1">
                <a:solidFill>
                  <a:srgbClr val="393939"/>
                </a:solidFill>
                <a:effectLst/>
                <a:highlight>
                  <a:srgbClr val="FFFFFF"/>
                </a:highlight>
                <a:latin typeface="Merriweather Sans" pitchFamily="2" charset="0"/>
              </a:rPr>
              <a:t>Gundermann</a:t>
            </a:r>
            <a:r>
              <a:rPr lang="en-US" b="0" i="0" dirty="0">
                <a:solidFill>
                  <a:srgbClr val="393939"/>
                </a:solidFill>
                <a:effectLst/>
                <a:highlight>
                  <a:srgbClr val="FFFFFF"/>
                </a:highlight>
                <a:latin typeface="Merriweather Sans" pitchFamily="2" charset="0"/>
              </a:rPr>
              <a:t>, CSP Pastor: 651-641-8213</a:t>
            </a:r>
          </a:p>
          <a:p>
            <a:pPr algn="l"/>
            <a:endParaRPr lang="en-US" b="0" i="0" dirty="0">
              <a:solidFill>
                <a:srgbClr val="393939"/>
              </a:solidFill>
              <a:effectLst/>
              <a:highlight>
                <a:srgbClr val="FFFFFF"/>
              </a:highlight>
              <a:latin typeface="Merriweather Sans" pitchFamily="2" charset="0"/>
            </a:endParaRPr>
          </a:p>
          <a:p>
            <a:pPr algn="l">
              <a:buFont typeface="Arial" panose="020B0604020202020204" pitchFamily="34" charset="0"/>
              <a:buChar char="•"/>
            </a:pPr>
            <a:r>
              <a:rPr lang="en-US" dirty="0">
                <a:solidFill>
                  <a:srgbClr val="393939"/>
                </a:solidFill>
                <a:highlight>
                  <a:srgbClr val="FFFFFF"/>
                </a:highlight>
                <a:latin typeface="Merriweather Sans" pitchFamily="2" charset="0"/>
              </a:rPr>
              <a:t>Anna Draper, Ministry Associate: 651-603-6152</a:t>
            </a:r>
            <a:endParaRPr lang="en-US" b="0" i="0" dirty="0">
              <a:solidFill>
                <a:srgbClr val="393939"/>
              </a:solidFill>
              <a:effectLst/>
              <a:highlight>
                <a:srgbClr val="FFFFFF"/>
              </a:highlight>
              <a:latin typeface="Merriweather Sans" pitchFamily="2" charset="0"/>
            </a:endParaRPr>
          </a:p>
          <a:p>
            <a:endParaRPr lang="en-US" dirty="0"/>
          </a:p>
        </p:txBody>
      </p:sp>
      <p:sp>
        <p:nvSpPr>
          <p:cNvPr id="3" name="Title 2">
            <a:extLst>
              <a:ext uri="{FF2B5EF4-FFF2-40B4-BE49-F238E27FC236}">
                <a16:creationId xmlns:a16="http://schemas.microsoft.com/office/drawing/2014/main" id="{F54E1029-598F-D79D-9696-8762113BDE8A}"/>
              </a:ext>
            </a:extLst>
          </p:cNvPr>
          <p:cNvSpPr>
            <a:spLocks noGrp="1"/>
          </p:cNvSpPr>
          <p:nvPr>
            <p:ph type="title"/>
          </p:nvPr>
        </p:nvSpPr>
        <p:spPr/>
        <p:txBody>
          <a:bodyPr/>
          <a:lstStyle/>
          <a:p>
            <a:r>
              <a:rPr lang="en-US" dirty="0"/>
              <a:t>Confidential Reporters</a:t>
            </a:r>
          </a:p>
        </p:txBody>
      </p:sp>
    </p:spTree>
    <p:extLst>
      <p:ext uri="{BB962C8B-B14F-4D97-AF65-F5344CB8AC3E}">
        <p14:creationId xmlns:p14="http://schemas.microsoft.com/office/powerpoint/2010/main" val="3257201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269B1C3-FFD3-5DF0-0289-884C163E038B}"/>
              </a:ext>
            </a:extLst>
          </p:cNvPr>
          <p:cNvSpPr>
            <a:spLocks noGrp="1"/>
          </p:cNvSpPr>
          <p:nvPr>
            <p:ph type="subTitle" idx="1"/>
          </p:nvPr>
        </p:nvSpPr>
        <p:spPr/>
        <p:txBody>
          <a:bodyPr/>
          <a:lstStyle/>
          <a:p>
            <a:pPr marL="285750" indent="-285750">
              <a:buFont typeface="Arial" panose="020B0604020202020204" pitchFamily="34" charset="0"/>
              <a:buChar char="•"/>
            </a:pPr>
            <a:r>
              <a:rPr lang="en-US" sz="1600" dirty="0"/>
              <a:t>Title IX Coordinator</a:t>
            </a:r>
          </a:p>
          <a:p>
            <a:pPr marL="285750" indent="-285750">
              <a:buFont typeface="Arial" panose="020B0604020202020204" pitchFamily="34" charset="0"/>
              <a:buChar char="•"/>
            </a:pPr>
            <a:r>
              <a:rPr lang="en-US" sz="1600" dirty="0"/>
              <a:t>Title IX Deputies</a:t>
            </a:r>
          </a:p>
          <a:p>
            <a:pPr marL="285750" indent="-285750">
              <a:buFont typeface="Arial" panose="020B0604020202020204" pitchFamily="34" charset="0"/>
              <a:buChar char="•"/>
            </a:pPr>
            <a:r>
              <a:rPr lang="en-US" sz="1600" dirty="0"/>
              <a:t>Title IX Committee Members</a:t>
            </a:r>
          </a:p>
          <a:p>
            <a:pPr marL="285750" indent="-285750">
              <a:buFont typeface="Arial" panose="020B0604020202020204" pitchFamily="34" charset="0"/>
              <a:buChar char="•"/>
            </a:pPr>
            <a:r>
              <a:rPr lang="en-US" sz="1600" dirty="0"/>
              <a:t>Director of Human Resources</a:t>
            </a:r>
          </a:p>
          <a:p>
            <a:pPr marL="285750" indent="-285750">
              <a:buFont typeface="Arial" panose="020B0604020202020204" pitchFamily="34" charset="0"/>
              <a:buChar char="•"/>
            </a:pPr>
            <a:r>
              <a:rPr lang="en-US" sz="1600" dirty="0"/>
              <a:t>Associate VP for Student Life</a:t>
            </a:r>
          </a:p>
          <a:p>
            <a:pPr marL="285750" indent="-285750">
              <a:buFont typeface="Arial" panose="020B0604020202020204" pitchFamily="34" charset="0"/>
              <a:buChar char="•"/>
            </a:pPr>
            <a:r>
              <a:rPr lang="en-US" sz="1600" dirty="0"/>
              <a:t>Housing Officers including Graduate Assistants for Housing</a:t>
            </a:r>
          </a:p>
          <a:p>
            <a:pPr marL="285750" indent="-285750">
              <a:buFont typeface="Arial" panose="020B0604020202020204" pitchFamily="34" charset="0"/>
              <a:buChar char="•"/>
            </a:pPr>
            <a:r>
              <a:rPr lang="en-US" sz="1600" dirty="0"/>
              <a:t>Security Director and Officers</a:t>
            </a:r>
          </a:p>
          <a:p>
            <a:pPr marL="285750" indent="-285750">
              <a:buFont typeface="Arial" panose="020B0604020202020204" pitchFamily="34" charset="0"/>
              <a:buChar char="•"/>
            </a:pPr>
            <a:r>
              <a:rPr lang="en-US" sz="1600" dirty="0"/>
              <a:t>President</a:t>
            </a:r>
          </a:p>
          <a:p>
            <a:pPr marL="285750" indent="-285750">
              <a:buFont typeface="Arial" panose="020B0604020202020204" pitchFamily="34" charset="0"/>
              <a:buChar char="•"/>
            </a:pPr>
            <a:r>
              <a:rPr lang="en-US" sz="1600" dirty="0"/>
              <a:t>Vice-Presidents</a:t>
            </a:r>
          </a:p>
          <a:p>
            <a:pPr marL="285750" indent="-285750">
              <a:buFont typeface="Arial" panose="020B0604020202020204" pitchFamily="34" charset="0"/>
              <a:buChar char="•"/>
            </a:pPr>
            <a:r>
              <a:rPr lang="en-US" sz="1600" dirty="0"/>
              <a:t>College Deans</a:t>
            </a:r>
          </a:p>
          <a:p>
            <a:pPr marL="285750" indent="-285750">
              <a:buFont typeface="Arial" panose="020B0604020202020204" pitchFamily="34" charset="0"/>
              <a:buChar char="•"/>
            </a:pPr>
            <a:r>
              <a:rPr lang="en-US" sz="1600" dirty="0"/>
              <a:t>Athletic Directors and Coaches</a:t>
            </a:r>
          </a:p>
          <a:p>
            <a:pPr marL="285750" indent="-285750">
              <a:buFont typeface="Arial" panose="020B0604020202020204" pitchFamily="34" charset="0"/>
              <a:buChar char="•"/>
            </a:pPr>
            <a:endParaRPr lang="en-US" sz="2400" dirty="0"/>
          </a:p>
        </p:txBody>
      </p:sp>
      <p:sp>
        <p:nvSpPr>
          <p:cNvPr id="5" name="Title 4">
            <a:extLst>
              <a:ext uri="{FF2B5EF4-FFF2-40B4-BE49-F238E27FC236}">
                <a16:creationId xmlns:a16="http://schemas.microsoft.com/office/drawing/2014/main" id="{DA2712BE-3899-904C-0E79-BDCD7605F6F5}"/>
              </a:ext>
            </a:extLst>
          </p:cNvPr>
          <p:cNvSpPr>
            <a:spLocks noGrp="1"/>
          </p:cNvSpPr>
          <p:nvPr>
            <p:ph type="title"/>
          </p:nvPr>
        </p:nvSpPr>
        <p:spPr>
          <a:xfrm>
            <a:off x="3012000" y="0"/>
            <a:ext cx="5822700" cy="1043718"/>
          </a:xfrm>
        </p:spPr>
        <p:txBody>
          <a:bodyPr/>
          <a:lstStyle/>
          <a:p>
            <a:r>
              <a:rPr lang="en-US" dirty="0"/>
              <a:t>Officials with Authority</a:t>
            </a:r>
            <a:br>
              <a:rPr lang="en-US" dirty="0"/>
            </a:br>
            <a:r>
              <a:rPr lang="en-US" dirty="0"/>
              <a:t>(must report)</a:t>
            </a:r>
          </a:p>
        </p:txBody>
      </p:sp>
    </p:spTree>
    <p:extLst>
      <p:ext uri="{BB962C8B-B14F-4D97-AF65-F5344CB8AC3E}">
        <p14:creationId xmlns:p14="http://schemas.microsoft.com/office/powerpoint/2010/main" val="2987216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E3F161E-905D-876B-CF9C-D625FED3486B}"/>
              </a:ext>
            </a:extLst>
          </p:cNvPr>
          <p:cNvSpPr>
            <a:spLocks noGrp="1"/>
          </p:cNvSpPr>
          <p:nvPr>
            <p:ph type="subTitle" idx="1"/>
          </p:nvPr>
        </p:nvSpPr>
        <p:spPr/>
        <p:txBody>
          <a:bodyPr/>
          <a:lstStyle/>
          <a:p>
            <a:r>
              <a:rPr lang="en-US" sz="2800" dirty="0"/>
              <a:t>If a person contacts CSP Staff, Faculty, or 911 to report that they or another person needs medical assistance for an immediate health or safety concern, they are not subject to student conduct or prosecution.</a:t>
            </a:r>
          </a:p>
          <a:p>
            <a:endParaRPr lang="en-US" sz="2800" dirty="0"/>
          </a:p>
          <a:p>
            <a:endParaRPr lang="en-US" dirty="0"/>
          </a:p>
        </p:txBody>
      </p:sp>
      <p:sp>
        <p:nvSpPr>
          <p:cNvPr id="3" name="Title 2">
            <a:extLst>
              <a:ext uri="{FF2B5EF4-FFF2-40B4-BE49-F238E27FC236}">
                <a16:creationId xmlns:a16="http://schemas.microsoft.com/office/drawing/2014/main" id="{10CF6D3A-AD20-4E95-15D5-ED9605C57E47}"/>
              </a:ext>
            </a:extLst>
          </p:cNvPr>
          <p:cNvSpPr>
            <a:spLocks noGrp="1"/>
          </p:cNvSpPr>
          <p:nvPr>
            <p:ph type="title"/>
          </p:nvPr>
        </p:nvSpPr>
        <p:spPr/>
        <p:txBody>
          <a:bodyPr/>
          <a:lstStyle/>
          <a:p>
            <a:r>
              <a:rPr lang="en-US" dirty="0"/>
              <a:t>Amnesty Policy</a:t>
            </a:r>
          </a:p>
        </p:txBody>
      </p:sp>
    </p:spTree>
    <p:extLst>
      <p:ext uri="{BB962C8B-B14F-4D97-AF65-F5344CB8AC3E}">
        <p14:creationId xmlns:p14="http://schemas.microsoft.com/office/powerpoint/2010/main" val="3805081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087829C-5B70-DD81-D672-19014D758211}"/>
              </a:ext>
            </a:extLst>
          </p:cNvPr>
          <p:cNvSpPr>
            <a:spLocks noGrp="1"/>
          </p:cNvSpPr>
          <p:nvPr>
            <p:ph type="subTitle" idx="1"/>
          </p:nvPr>
        </p:nvSpPr>
        <p:spPr/>
        <p:txBody>
          <a:bodyPr/>
          <a:lstStyle/>
          <a:p>
            <a:r>
              <a:rPr lang="en-US" dirty="0"/>
              <a:t>· Call our 24-hour hotline:</a:t>
            </a:r>
          </a:p>
          <a:p>
            <a:r>
              <a:rPr lang="en-US" dirty="0"/>
              <a:t> </a:t>
            </a:r>
          </a:p>
          <a:p>
            <a:r>
              <a:rPr lang="en-US" dirty="0"/>
              <a:t>· Fill out the online complaint form:</a:t>
            </a:r>
          </a:p>
          <a:p>
            <a:r>
              <a:rPr lang="en-US" dirty="0"/>
              <a:t>https://cm.maxient.com/reportingform.php?ConcordiaUnivStPaul&amp;layout_id=6</a:t>
            </a:r>
          </a:p>
          <a:p>
            <a:r>
              <a:rPr lang="en-US" dirty="0"/>
              <a:t> </a:t>
            </a:r>
          </a:p>
          <a:p>
            <a:r>
              <a:rPr lang="en-US" dirty="0"/>
              <a:t>· Talk in person or via phone call with our </a:t>
            </a:r>
            <a:r>
              <a:rPr lang="en-US" b="1" dirty="0"/>
              <a:t>Title IX Coordinator, Dee Ann Kerr</a:t>
            </a:r>
            <a:endParaRPr lang="en-US" dirty="0"/>
          </a:p>
          <a:p>
            <a:r>
              <a:rPr lang="en-US" dirty="0"/>
              <a:t> </a:t>
            </a:r>
          </a:p>
          <a:p>
            <a:r>
              <a:rPr lang="en-US" dirty="0"/>
              <a:t> </a:t>
            </a:r>
          </a:p>
          <a:p>
            <a:endParaRPr lang="en-US" dirty="0"/>
          </a:p>
        </p:txBody>
      </p:sp>
      <p:sp>
        <p:nvSpPr>
          <p:cNvPr id="3" name="Title 2">
            <a:extLst>
              <a:ext uri="{FF2B5EF4-FFF2-40B4-BE49-F238E27FC236}">
                <a16:creationId xmlns:a16="http://schemas.microsoft.com/office/drawing/2014/main" id="{BE5D5447-206B-41A6-8E02-0CF53999BBD8}"/>
              </a:ext>
            </a:extLst>
          </p:cNvPr>
          <p:cNvSpPr>
            <a:spLocks noGrp="1"/>
          </p:cNvSpPr>
          <p:nvPr>
            <p:ph type="title"/>
          </p:nvPr>
        </p:nvSpPr>
        <p:spPr>
          <a:xfrm>
            <a:off x="318149" y="352375"/>
            <a:ext cx="6544987" cy="761400"/>
          </a:xfrm>
        </p:spPr>
        <p:txBody>
          <a:bodyPr/>
          <a:lstStyle/>
          <a:p>
            <a:r>
              <a:rPr lang="en-US" dirty="0"/>
              <a:t>How to File a Title IX Complaint</a:t>
            </a:r>
          </a:p>
        </p:txBody>
      </p:sp>
    </p:spTree>
    <p:extLst>
      <p:ext uri="{BB962C8B-B14F-4D97-AF65-F5344CB8AC3E}">
        <p14:creationId xmlns:p14="http://schemas.microsoft.com/office/powerpoint/2010/main" val="3581235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9990E72-034C-5834-5F4B-87208786BADB}"/>
              </a:ext>
            </a:extLst>
          </p:cNvPr>
          <p:cNvSpPr>
            <a:spLocks noGrp="1"/>
          </p:cNvSpPr>
          <p:nvPr>
            <p:ph type="subTitle" idx="1"/>
          </p:nvPr>
        </p:nvSpPr>
        <p:spPr/>
        <p:txBody>
          <a:bodyPr/>
          <a:lstStyle/>
          <a:p>
            <a:r>
              <a:rPr lang="en-US" sz="1800" b="1" dirty="0"/>
              <a:t>Reporting Party Decision: Complaint</a:t>
            </a:r>
          </a:p>
          <a:p>
            <a:endParaRPr lang="en-US" sz="1800" dirty="0"/>
          </a:p>
          <a:p>
            <a:pPr marL="285750" indent="-285750">
              <a:buFont typeface="Arial" panose="020B0604020202020204" pitchFamily="34" charset="0"/>
              <a:buChar char="•"/>
            </a:pPr>
            <a:r>
              <a:rPr lang="en-US" sz="1800" dirty="0"/>
              <a:t>Reporting Party Requests Informal Resolution: </a:t>
            </a:r>
          </a:p>
          <a:p>
            <a:r>
              <a:rPr lang="en-US" dirty="0"/>
              <a:t>The Informal Resolution Process is not an investigation, but it is a voluntary process that can result in mutually agreeable outcomes for  parties and the College. </a:t>
            </a:r>
          </a:p>
          <a:p>
            <a:r>
              <a:rPr lang="en-US" dirty="0"/>
              <a:t> </a:t>
            </a:r>
          </a:p>
          <a:p>
            <a:pPr marL="285750" indent="-285750">
              <a:buFont typeface="Arial" panose="020B0604020202020204" pitchFamily="34" charset="0"/>
              <a:buChar char="•"/>
            </a:pPr>
            <a:endParaRPr lang="en-US" sz="1800" dirty="0"/>
          </a:p>
        </p:txBody>
      </p:sp>
      <p:sp>
        <p:nvSpPr>
          <p:cNvPr id="3" name="Title 2">
            <a:extLst>
              <a:ext uri="{FF2B5EF4-FFF2-40B4-BE49-F238E27FC236}">
                <a16:creationId xmlns:a16="http://schemas.microsoft.com/office/drawing/2014/main" id="{95C7D5C9-C486-D62C-F19F-44A53A588F2E}"/>
              </a:ext>
            </a:extLst>
          </p:cNvPr>
          <p:cNvSpPr>
            <a:spLocks noGrp="1"/>
          </p:cNvSpPr>
          <p:nvPr>
            <p:ph type="title"/>
          </p:nvPr>
        </p:nvSpPr>
        <p:spPr/>
        <p:txBody>
          <a:bodyPr/>
          <a:lstStyle/>
          <a:p>
            <a:r>
              <a:rPr lang="en-US" dirty="0"/>
              <a:t>Process Options #1</a:t>
            </a:r>
          </a:p>
        </p:txBody>
      </p:sp>
    </p:spTree>
    <p:extLst>
      <p:ext uri="{BB962C8B-B14F-4D97-AF65-F5344CB8AC3E}">
        <p14:creationId xmlns:p14="http://schemas.microsoft.com/office/powerpoint/2010/main" val="481047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9990E72-034C-5834-5F4B-87208786BADB}"/>
              </a:ext>
            </a:extLst>
          </p:cNvPr>
          <p:cNvSpPr>
            <a:spLocks noGrp="1"/>
          </p:cNvSpPr>
          <p:nvPr>
            <p:ph type="subTitle" idx="1"/>
          </p:nvPr>
        </p:nvSpPr>
        <p:spPr/>
        <p:txBody>
          <a:bodyPr/>
          <a:lstStyle/>
          <a:p>
            <a:r>
              <a:rPr lang="en-US" sz="1800" b="1" dirty="0"/>
              <a:t>Reporting Party Decision: Complaint</a:t>
            </a:r>
          </a:p>
          <a:p>
            <a:endParaRPr lang="en-US" sz="1800" dirty="0"/>
          </a:p>
          <a:p>
            <a:pPr marL="285750" indent="-285750">
              <a:buFont typeface="Arial" panose="020B0604020202020204" pitchFamily="34" charset="0"/>
              <a:buChar char="•"/>
            </a:pPr>
            <a:r>
              <a:rPr lang="en-US" sz="1800" dirty="0"/>
              <a:t>Reporting Party Initiates Complaint</a:t>
            </a:r>
          </a:p>
          <a:p>
            <a:pPr marL="285750" indent="-285750">
              <a:buFont typeface="Arial" panose="020B0604020202020204" pitchFamily="34" charset="0"/>
              <a:buChar char="•"/>
            </a:pPr>
            <a:r>
              <a:rPr lang="en-US" sz="1800" dirty="0"/>
              <a:t>Investigation and Adjudication</a:t>
            </a:r>
          </a:p>
          <a:p>
            <a:pPr marL="285750" indent="-285750">
              <a:buFont typeface="Arial" panose="020B0604020202020204" pitchFamily="34" charset="0"/>
              <a:buChar char="•"/>
            </a:pPr>
            <a:r>
              <a:rPr lang="en-US" sz="1800" dirty="0"/>
              <a:t>Parties Agree to Attempt Informal Resolution</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dirty="0"/>
              <a:t>The investigation process includes an External Hearing Panel’s finding indicating whether there was sufficient evidence to establish that a person engaged in prohibited behavior and is therefore responsible for violating college policy.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sp>
        <p:nvSpPr>
          <p:cNvPr id="3" name="Title 2">
            <a:extLst>
              <a:ext uri="{FF2B5EF4-FFF2-40B4-BE49-F238E27FC236}">
                <a16:creationId xmlns:a16="http://schemas.microsoft.com/office/drawing/2014/main" id="{95C7D5C9-C486-D62C-F19F-44A53A588F2E}"/>
              </a:ext>
            </a:extLst>
          </p:cNvPr>
          <p:cNvSpPr>
            <a:spLocks noGrp="1"/>
          </p:cNvSpPr>
          <p:nvPr>
            <p:ph type="title"/>
          </p:nvPr>
        </p:nvSpPr>
        <p:spPr/>
        <p:txBody>
          <a:bodyPr/>
          <a:lstStyle/>
          <a:p>
            <a:r>
              <a:rPr lang="en-US" dirty="0"/>
              <a:t>Process Options #2</a:t>
            </a:r>
          </a:p>
        </p:txBody>
      </p:sp>
    </p:spTree>
    <p:extLst>
      <p:ext uri="{BB962C8B-B14F-4D97-AF65-F5344CB8AC3E}">
        <p14:creationId xmlns:p14="http://schemas.microsoft.com/office/powerpoint/2010/main" val="2080088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9990E72-034C-5834-5F4B-87208786BADB}"/>
              </a:ext>
            </a:extLst>
          </p:cNvPr>
          <p:cNvSpPr>
            <a:spLocks noGrp="1"/>
          </p:cNvSpPr>
          <p:nvPr>
            <p:ph type="subTitle" idx="1"/>
          </p:nvPr>
        </p:nvSpPr>
        <p:spPr/>
        <p:txBody>
          <a:bodyPr/>
          <a:lstStyle/>
          <a:p>
            <a:r>
              <a:rPr lang="en-US" sz="1800" b="1" dirty="0"/>
              <a:t>Reporting Party Decision: Complaint</a:t>
            </a:r>
          </a:p>
          <a:p>
            <a:endParaRPr lang="en-US" sz="1800" dirty="0"/>
          </a:p>
          <a:p>
            <a:pPr marL="285750" indent="-285750">
              <a:buFont typeface="Arial" panose="020B0604020202020204" pitchFamily="34" charset="0"/>
              <a:buChar char="•"/>
            </a:pPr>
            <a:r>
              <a:rPr lang="en-US" sz="1800" dirty="0"/>
              <a:t>Reporting Party Requests No Action</a:t>
            </a:r>
          </a:p>
          <a:p>
            <a:pPr marL="285750" indent="-285750">
              <a:buFont typeface="Arial" panose="020B0604020202020204" pitchFamily="34" charset="0"/>
              <a:buChar char="•"/>
            </a:pPr>
            <a:r>
              <a:rPr lang="en-US" sz="1800" dirty="0"/>
              <a:t>Supportive Measures Only *</a:t>
            </a:r>
          </a:p>
          <a:p>
            <a:pPr marL="285750" indent="-285750">
              <a:buFont typeface="Arial" panose="020B0604020202020204" pitchFamily="34" charset="0"/>
              <a:buChar char="•"/>
            </a:pPr>
            <a:r>
              <a:rPr lang="en-US" sz="1800" dirty="0"/>
              <a:t>Title IX Coordinator May Initiate Complaint</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*Reporting Party May Initiate a Complaint in the Future</a:t>
            </a:r>
          </a:p>
          <a:p>
            <a:r>
              <a:rPr lang="en-US" dirty="0"/>
              <a:t> </a:t>
            </a:r>
          </a:p>
          <a:p>
            <a:pPr marL="285750" indent="-285750">
              <a:buFont typeface="Arial" panose="020B0604020202020204" pitchFamily="34" charset="0"/>
              <a:buChar char="•"/>
            </a:pPr>
            <a:endParaRPr lang="en-US" sz="1800" dirty="0"/>
          </a:p>
        </p:txBody>
      </p:sp>
      <p:sp>
        <p:nvSpPr>
          <p:cNvPr id="3" name="Title 2">
            <a:extLst>
              <a:ext uri="{FF2B5EF4-FFF2-40B4-BE49-F238E27FC236}">
                <a16:creationId xmlns:a16="http://schemas.microsoft.com/office/drawing/2014/main" id="{95C7D5C9-C486-D62C-F19F-44A53A588F2E}"/>
              </a:ext>
            </a:extLst>
          </p:cNvPr>
          <p:cNvSpPr>
            <a:spLocks noGrp="1"/>
          </p:cNvSpPr>
          <p:nvPr>
            <p:ph type="title"/>
          </p:nvPr>
        </p:nvSpPr>
        <p:spPr/>
        <p:txBody>
          <a:bodyPr/>
          <a:lstStyle/>
          <a:p>
            <a:r>
              <a:rPr lang="en-US" dirty="0"/>
              <a:t>Process Options #3</a:t>
            </a:r>
          </a:p>
        </p:txBody>
      </p:sp>
    </p:spTree>
    <p:extLst>
      <p:ext uri="{BB962C8B-B14F-4D97-AF65-F5344CB8AC3E}">
        <p14:creationId xmlns:p14="http://schemas.microsoft.com/office/powerpoint/2010/main" val="3720550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AFC7FAF-BB7B-5415-A970-67F012C73254}"/>
              </a:ext>
            </a:extLst>
          </p:cNvPr>
          <p:cNvSpPr>
            <a:spLocks noGrp="1"/>
          </p:cNvSpPr>
          <p:nvPr>
            <p:ph type="subTitle" idx="1"/>
          </p:nvPr>
        </p:nvSpPr>
        <p:spPr/>
        <p:txBody>
          <a:bodyPr/>
          <a:lstStyle/>
          <a:p>
            <a:r>
              <a:rPr lang="en-US" sz="2000" dirty="0"/>
              <a:t>· Counseling</a:t>
            </a:r>
          </a:p>
          <a:p>
            <a:r>
              <a:rPr lang="en-US" sz="2000" dirty="0"/>
              <a:t>· Deadline Extensions</a:t>
            </a:r>
          </a:p>
          <a:p>
            <a:r>
              <a:rPr lang="en-US" sz="2000" dirty="0"/>
              <a:t>· Contact Restrictions</a:t>
            </a:r>
          </a:p>
          <a:p>
            <a:r>
              <a:rPr lang="en-US" sz="2000" dirty="0"/>
              <a:t>· Class Schedule Changes</a:t>
            </a:r>
          </a:p>
          <a:p>
            <a:r>
              <a:rPr lang="en-US" sz="2000" dirty="0"/>
              <a:t>· Housing Moves</a:t>
            </a:r>
          </a:p>
          <a:p>
            <a:r>
              <a:rPr lang="en-US" sz="2000" dirty="0"/>
              <a:t>· Academic Accommodations</a:t>
            </a:r>
          </a:p>
          <a:p>
            <a:r>
              <a:rPr lang="en-US" sz="2000" dirty="0"/>
              <a:t> </a:t>
            </a:r>
          </a:p>
          <a:p>
            <a:endParaRPr lang="en-US" dirty="0"/>
          </a:p>
        </p:txBody>
      </p:sp>
      <p:sp>
        <p:nvSpPr>
          <p:cNvPr id="3" name="Title 2">
            <a:extLst>
              <a:ext uri="{FF2B5EF4-FFF2-40B4-BE49-F238E27FC236}">
                <a16:creationId xmlns:a16="http://schemas.microsoft.com/office/drawing/2014/main" id="{3253CBDE-F767-AE4A-C432-7B0ABF993480}"/>
              </a:ext>
            </a:extLst>
          </p:cNvPr>
          <p:cNvSpPr>
            <a:spLocks noGrp="1"/>
          </p:cNvSpPr>
          <p:nvPr>
            <p:ph type="title"/>
          </p:nvPr>
        </p:nvSpPr>
        <p:spPr>
          <a:xfrm>
            <a:off x="318149" y="352375"/>
            <a:ext cx="7325823" cy="761400"/>
          </a:xfrm>
        </p:spPr>
        <p:txBody>
          <a:bodyPr/>
          <a:lstStyle/>
          <a:p>
            <a:r>
              <a:rPr lang="en-US" sz="3200" dirty="0"/>
              <a:t>Supportive Measure Examples:</a:t>
            </a:r>
            <a:endParaRPr lang="en-US" dirty="0"/>
          </a:p>
        </p:txBody>
      </p:sp>
    </p:spTree>
    <p:extLst>
      <p:ext uri="{BB962C8B-B14F-4D97-AF65-F5344CB8AC3E}">
        <p14:creationId xmlns:p14="http://schemas.microsoft.com/office/powerpoint/2010/main" val="2082049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9F7C7EB-1A49-EEBA-38EE-73962EDD1E4C}"/>
              </a:ext>
            </a:extLst>
          </p:cNvPr>
          <p:cNvSpPr>
            <a:spLocks noGrp="1"/>
          </p:cNvSpPr>
          <p:nvPr>
            <p:ph type="subTitle" idx="1"/>
          </p:nvPr>
        </p:nvSpPr>
        <p:spPr/>
        <p:txBody>
          <a:bodyPr/>
          <a:lstStyle/>
          <a:p>
            <a:r>
              <a:rPr lang="en-US" sz="3600" dirty="0"/>
              <a:t>This is handled by an outside law firm specializing in Title IX investigations and adjudications.</a:t>
            </a:r>
          </a:p>
          <a:p>
            <a:endParaRPr lang="en-US" sz="3600" dirty="0"/>
          </a:p>
          <a:p>
            <a:endParaRPr lang="en-US" sz="1600" dirty="0"/>
          </a:p>
        </p:txBody>
      </p:sp>
      <p:sp>
        <p:nvSpPr>
          <p:cNvPr id="3" name="Title 2">
            <a:extLst>
              <a:ext uri="{FF2B5EF4-FFF2-40B4-BE49-F238E27FC236}">
                <a16:creationId xmlns:a16="http://schemas.microsoft.com/office/drawing/2014/main" id="{ED657873-E7E5-3165-F5C8-46604378B5EC}"/>
              </a:ext>
            </a:extLst>
          </p:cNvPr>
          <p:cNvSpPr>
            <a:spLocks noGrp="1"/>
          </p:cNvSpPr>
          <p:nvPr>
            <p:ph type="title"/>
          </p:nvPr>
        </p:nvSpPr>
        <p:spPr/>
        <p:txBody>
          <a:bodyPr/>
          <a:lstStyle/>
          <a:p>
            <a:r>
              <a:rPr lang="en-US" dirty="0"/>
              <a:t>Investigation &amp; Adjudication</a:t>
            </a:r>
          </a:p>
        </p:txBody>
      </p:sp>
    </p:spTree>
    <p:extLst>
      <p:ext uri="{BB962C8B-B14F-4D97-AF65-F5344CB8AC3E}">
        <p14:creationId xmlns:p14="http://schemas.microsoft.com/office/powerpoint/2010/main" val="3492117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753</TotalTime>
  <Words>2225</Words>
  <Application>Microsoft Office PowerPoint</Application>
  <PresentationFormat>On-screen Show (16:9)</PresentationFormat>
  <Paragraphs>272</Paragraphs>
  <Slides>41</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inherit</vt:lpstr>
      <vt:lpstr>Merriweather Sans</vt:lpstr>
      <vt:lpstr>Simple Light</vt:lpstr>
      <vt:lpstr>PowerPoint Presentation</vt:lpstr>
      <vt:lpstr>Non-Discrimination Policy</vt:lpstr>
      <vt:lpstr>Title IX Law</vt:lpstr>
      <vt:lpstr>Title IX Basics</vt:lpstr>
      <vt:lpstr>Title IX</vt:lpstr>
      <vt:lpstr>Title IX</vt:lpstr>
      <vt:lpstr>Learning more….</vt:lpstr>
      <vt:lpstr>What is Reportable Conduct</vt:lpstr>
      <vt:lpstr>Types of  Sexual Harassment</vt:lpstr>
      <vt:lpstr>Intimate Partner Violence</vt:lpstr>
      <vt:lpstr>Stalking</vt:lpstr>
      <vt:lpstr>Gender-Based Harassment</vt:lpstr>
      <vt:lpstr>Sexual Misconduct</vt:lpstr>
      <vt:lpstr>Sexual Assault</vt:lpstr>
      <vt:lpstr>Sexual Assault Includes…</vt:lpstr>
      <vt:lpstr>Sexual Choking</vt:lpstr>
      <vt:lpstr>2022 Campus Sexual Health Survey</vt:lpstr>
      <vt:lpstr>2022 Campus Sexual Health Survey</vt:lpstr>
      <vt:lpstr>Information on Sexual Choking</vt:lpstr>
      <vt:lpstr>VAWA (Violence Against Women Act-1994)</vt:lpstr>
      <vt:lpstr>VAWA continued</vt:lpstr>
      <vt:lpstr>VAWA continued</vt:lpstr>
      <vt:lpstr>Clery Act-Established in 1990</vt:lpstr>
      <vt:lpstr>Clery Act Requirements</vt:lpstr>
      <vt:lpstr>Clery Act Requirements</vt:lpstr>
      <vt:lpstr>Clery Act Requirements</vt:lpstr>
      <vt:lpstr>Clery Act Requirements</vt:lpstr>
      <vt:lpstr>Clery Act Reporting Boundaries</vt:lpstr>
      <vt:lpstr>SANE Exam</vt:lpstr>
      <vt:lpstr>Pregnancy and Parenting</vt:lpstr>
      <vt:lpstr>Who can I contact at CSP?</vt:lpstr>
      <vt:lpstr>Confidential Reporters</vt:lpstr>
      <vt:lpstr>Officials with Authority (must report)</vt:lpstr>
      <vt:lpstr>Amnesty Policy</vt:lpstr>
      <vt:lpstr>How to File a Title IX Complaint</vt:lpstr>
      <vt:lpstr>Process Options #1</vt:lpstr>
      <vt:lpstr>Process Options #2</vt:lpstr>
      <vt:lpstr>Process Options #3</vt:lpstr>
      <vt:lpstr>Supportive Measure Examples:</vt:lpstr>
      <vt:lpstr>Investigation &amp; Adjudication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Directions</dc:title>
  <dc:creator>Kerr, Dee Ann</dc:creator>
  <cp:lastModifiedBy>Kerr, Dee Ann</cp:lastModifiedBy>
  <cp:revision>21</cp:revision>
  <dcterms:modified xsi:type="dcterms:W3CDTF">2026-09-08T18:21:32Z</dcterms:modified>
</cp:coreProperties>
</file>